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3" r:id="rId1"/>
  </p:sldMasterIdLst>
  <p:notesMasterIdLst>
    <p:notesMasterId r:id="rId37"/>
  </p:notesMasterIdLst>
  <p:sldIdLst>
    <p:sldId id="319" r:id="rId2"/>
    <p:sldId id="320" r:id="rId3"/>
    <p:sldId id="354" r:id="rId4"/>
    <p:sldId id="366" r:id="rId5"/>
    <p:sldId id="367" r:id="rId6"/>
    <p:sldId id="368" r:id="rId7"/>
    <p:sldId id="369" r:id="rId8"/>
    <p:sldId id="371" r:id="rId9"/>
    <p:sldId id="372" r:id="rId10"/>
    <p:sldId id="382" r:id="rId11"/>
    <p:sldId id="383" r:id="rId12"/>
    <p:sldId id="384" r:id="rId13"/>
    <p:sldId id="385" r:id="rId14"/>
    <p:sldId id="373" r:id="rId15"/>
    <p:sldId id="374" r:id="rId16"/>
    <p:sldId id="375" r:id="rId17"/>
    <p:sldId id="376" r:id="rId18"/>
    <p:sldId id="377" r:id="rId19"/>
    <p:sldId id="378" r:id="rId20"/>
    <p:sldId id="379" r:id="rId21"/>
    <p:sldId id="380" r:id="rId22"/>
    <p:sldId id="396" r:id="rId23"/>
    <p:sldId id="397" r:id="rId24"/>
    <p:sldId id="398" r:id="rId25"/>
    <p:sldId id="399" r:id="rId26"/>
    <p:sldId id="400" r:id="rId27"/>
    <p:sldId id="401" r:id="rId28"/>
    <p:sldId id="395" r:id="rId29"/>
    <p:sldId id="403" r:id="rId30"/>
    <p:sldId id="404" r:id="rId31"/>
    <p:sldId id="405" r:id="rId32"/>
    <p:sldId id="402" r:id="rId33"/>
    <p:sldId id="387" r:id="rId34"/>
    <p:sldId id="406" r:id="rId35"/>
    <p:sldId id="381" r:id="rId36"/>
  </p:sldIdLst>
  <p:sldSz cx="9144000" cy="6858000" type="screen4x3"/>
  <p:notesSz cx="6858000" cy="9144000"/>
  <p:embeddedFontLst>
    <p:embeddedFont>
      <p:font typeface="Garamond" panose="02020404030301010803" pitchFamily="18" charset="0"/>
      <p:regular r:id="rId38"/>
      <p:bold r:id="rId39"/>
      <p:italic r:id="rId40"/>
    </p:embeddedFont>
    <p:embeddedFont>
      <p:font typeface="Helvetica" panose="020B0604020202020204" pitchFamily="34" charset="0"/>
      <p:regular r:id="rId41"/>
      <p:bold r:id="rId42"/>
      <p:italic r:id="rId43"/>
      <p:boldItalic r:id="rId44"/>
    </p:embeddedFont>
    <p:embeddedFont>
      <p:font typeface="Times" panose="02020603050405020304" pitchFamily="18" charset="0"/>
      <p:regular r:id="rId45"/>
      <p:bold r:id="rId46"/>
      <p:italic r:id="rId47"/>
      <p:boldItalic r:id="rId48"/>
    </p:embeddedFont>
    <p:embeddedFont>
      <p:font typeface="MS PGothic" panose="020B0600070205080204" pitchFamily="34" charset="-128"/>
      <p:regular r:id="rId49"/>
    </p:embeddedFont>
  </p:embeddedFontLst>
  <p:defaultTextStyle>
    <a:defPPr>
      <a:defRPr lang="en-US"/>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CC"/>
    <a:srgbClr val="CC0099"/>
    <a:srgbClr val="008000"/>
    <a:srgbClr val="FF3300"/>
    <a:srgbClr val="006600"/>
    <a:srgbClr val="009900"/>
    <a:srgbClr val="FF0066"/>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586" autoAdjust="0"/>
    <p:restoredTop sz="81776" autoAdjust="0"/>
  </p:normalViewPr>
  <p:slideViewPr>
    <p:cSldViewPr>
      <p:cViewPr>
        <p:scale>
          <a:sx n="70" d="100"/>
          <a:sy n="70" d="100"/>
        </p:scale>
        <p:origin x="1090" y="41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3891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399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891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3891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46C42EAE-F7BA-41B2-A920-E3F646389C30}" type="slidenum">
              <a:rPr lang="en-US" altLang="sr-Latn-RS"/>
              <a:pPr/>
              <a:t>‹#›</a:t>
            </a:fld>
            <a:endParaRPr lang="en-US" altLang="sr-Latn-RS"/>
          </a:p>
        </p:txBody>
      </p:sp>
    </p:spTree>
    <p:extLst>
      <p:ext uri="{BB962C8B-B14F-4D97-AF65-F5344CB8AC3E}">
        <p14:creationId xmlns:p14="http://schemas.microsoft.com/office/powerpoint/2010/main" val="293601633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E2589BD5-56EF-45DE-B108-BE7ADEE8A76F}" type="slidenum">
              <a:rPr lang="en-US" altLang="en-US">
                <a:latin typeface="Times" panose="02020603050405020304" pitchFamily="18" charset="0"/>
                <a:ea typeface="MS PGothic" panose="020B0600070205080204" pitchFamily="34" charset="-128"/>
              </a:rPr>
              <a:pPr eaLnBrk="1" hangingPunct="1">
                <a:spcBef>
                  <a:spcPct val="0"/>
                </a:spcBef>
              </a:pPr>
              <a:t>10</a:t>
            </a:fld>
            <a:endParaRPr lang="en-US" altLang="en-US">
              <a:latin typeface="Times" panose="02020603050405020304" pitchFamily="18" charset="0"/>
              <a:ea typeface="MS PGothic" panose="020B0600070205080204" pitchFamily="34" charset="-128"/>
            </a:endParaRPr>
          </a:p>
        </p:txBody>
      </p:sp>
      <p:sp>
        <p:nvSpPr>
          <p:cNvPr id="40963" name="Rectangle 2"/>
          <p:cNvSpPr>
            <a:spLocks noGrp="1" noRot="1" noChangeAspect="1" noChangeArrowheads="1" noTextEdit="1"/>
          </p:cNvSpPr>
          <p:nvPr>
            <p:ph type="sldImg"/>
          </p:nvPr>
        </p:nvSpPr>
        <p:spPr>
          <a:solidFill>
            <a:srgbClr val="FFFFFF"/>
          </a:solidFill>
          <a:ln/>
        </p:spPr>
      </p:sp>
      <p:sp>
        <p:nvSpPr>
          <p:cNvPr id="40964" name="Rectangle 3"/>
          <p:cNvSpPr>
            <a:spLocks noGrp="1" noChangeArrowheads="1"/>
          </p:cNvSpPr>
          <p:nvPr>
            <p:ph type="body" idx="1"/>
          </p:nvPr>
        </p:nvSpPr>
        <p:spPr>
          <a:solidFill>
            <a:srgbClr val="FFFFFF"/>
          </a:solidFill>
          <a:ln>
            <a:solidFill>
              <a:srgbClr val="000000"/>
            </a:solidFill>
          </a:ln>
        </p:spPr>
        <p:txBody>
          <a:bodyPr/>
          <a:lstStyle/>
          <a:p>
            <a:r>
              <a:rPr lang="en-US" altLang="en-US" smtClean="0"/>
              <a:t>The compiler can only guarantee that an Object is returned by the iterator. To ensure </a:t>
            </a:r>
          </a:p>
          <a:p>
            <a:r>
              <a:rPr lang="en-US" altLang="en-US" smtClean="0"/>
              <a:t>The assignment to a variable of type Stone is type safe we need the cast.</a:t>
            </a:r>
          </a:p>
          <a:p>
            <a:r>
              <a:rPr lang="en-US" altLang="en-US" smtClean="0"/>
              <a:t>The cast introduces clutter and also increases the risk of error, since the programmer may be mistaken.</a:t>
            </a:r>
          </a:p>
          <a:p>
            <a:r>
              <a:rPr lang="en-US" altLang="en-US" smtClean="0"/>
              <a:t> </a:t>
            </a:r>
          </a:p>
        </p:txBody>
      </p:sp>
    </p:spTree>
    <p:extLst>
      <p:ext uri="{BB962C8B-B14F-4D97-AF65-F5344CB8AC3E}">
        <p14:creationId xmlns:p14="http://schemas.microsoft.com/office/powerpoint/2010/main" val="1298068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DA0C89CE-BDB5-445A-9D60-91A8567C9E84}" type="slidenum">
              <a:rPr lang="en-US" altLang="en-US">
                <a:latin typeface="Times" panose="02020603050405020304" pitchFamily="18" charset="0"/>
                <a:ea typeface="MS PGothic" panose="020B0600070205080204" pitchFamily="34" charset="-128"/>
              </a:rPr>
              <a:pPr eaLnBrk="1" hangingPunct="1">
                <a:spcBef>
                  <a:spcPct val="0"/>
                </a:spcBef>
              </a:pPr>
              <a:t>11</a:t>
            </a:fld>
            <a:endParaRPr lang="en-US" altLang="en-US">
              <a:latin typeface="Times" panose="02020603050405020304" pitchFamily="18" charset="0"/>
              <a:ea typeface="MS PGothic" panose="020B0600070205080204" pitchFamily="34" charset="-128"/>
            </a:endParaRPr>
          </a:p>
        </p:txBody>
      </p:sp>
      <p:sp>
        <p:nvSpPr>
          <p:cNvPr id="41987" name="Rectangle 2"/>
          <p:cNvSpPr>
            <a:spLocks noGrp="1" noRot="1" noChangeAspect="1" noChangeArrowheads="1" noTextEdit="1"/>
          </p:cNvSpPr>
          <p:nvPr>
            <p:ph type="sldImg"/>
          </p:nvPr>
        </p:nvSpPr>
        <p:spPr>
          <a:solidFill>
            <a:srgbClr val="FFFFFF"/>
          </a:solidFill>
          <a:ln/>
        </p:spPr>
      </p:sp>
      <p:sp>
        <p:nvSpPr>
          <p:cNvPr id="41988" name="Rectangle 3"/>
          <p:cNvSpPr>
            <a:spLocks noGrp="1" noChangeArrowheads="1"/>
          </p:cNvSpPr>
          <p:nvPr>
            <p:ph type="body" idx="1"/>
          </p:nvPr>
        </p:nvSpPr>
        <p:spPr>
          <a:solidFill>
            <a:srgbClr val="FFFFFF"/>
          </a:solidFill>
          <a:ln>
            <a:solidFill>
              <a:srgbClr val="000000"/>
            </a:solidFill>
          </a:ln>
        </p:spPr>
        <p:txBody>
          <a:bodyPr/>
          <a:lstStyle/>
          <a:p>
            <a:r>
              <a:rPr lang="en-US" altLang="en-US" smtClean="0"/>
              <a:t>What if the programmer could actually express their intent and mark a list as being restricted to contain a</a:t>
            </a:r>
          </a:p>
          <a:p>
            <a:r>
              <a:rPr lang="en-US" altLang="en-US" smtClean="0"/>
              <a:t>Particular data type - in this case a Stone.  We say that the list is a generic interface that takes a type parameter.</a:t>
            </a:r>
          </a:p>
          <a:p>
            <a:endParaRPr lang="en-US" altLang="en-US" smtClean="0"/>
          </a:p>
          <a:p>
            <a:r>
              <a:rPr lang="en-US" altLang="en-US" smtClean="0"/>
              <a:t>The compiler can now check the correctness of the program at compile-time. The declaration tells us about the</a:t>
            </a:r>
          </a:p>
          <a:p>
            <a:r>
              <a:rPr lang="en-US" altLang="en-US" smtClean="0"/>
              <a:t>List that holds true whenever the list is used, and the compiler will guarantee it.</a:t>
            </a:r>
          </a:p>
          <a:p>
            <a:endParaRPr lang="en-US" altLang="en-US" smtClean="0"/>
          </a:p>
          <a:p>
            <a:r>
              <a:rPr lang="en-US" altLang="en-US" smtClean="0"/>
              <a:t>In contrast the cast tells us what the programmer thinks is true at a single point in the code.</a:t>
            </a:r>
          </a:p>
          <a:p>
            <a:r>
              <a:rPr lang="en-US" altLang="en-US" smtClean="0"/>
              <a:t>Improved readability in large programs and robustness.</a:t>
            </a:r>
          </a:p>
        </p:txBody>
      </p:sp>
    </p:spTree>
    <p:extLst>
      <p:ext uri="{BB962C8B-B14F-4D97-AF65-F5344CB8AC3E}">
        <p14:creationId xmlns:p14="http://schemas.microsoft.com/office/powerpoint/2010/main" val="1217691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8C38C5CA-2CC9-4BC2-934E-A0C54879DCBE}" type="slidenum">
              <a:rPr lang="en-US" altLang="en-US">
                <a:latin typeface="Times" panose="02020603050405020304" pitchFamily="18" charset="0"/>
                <a:ea typeface="MS PGothic" panose="020B0600070205080204" pitchFamily="34" charset="-128"/>
              </a:rPr>
              <a:pPr eaLnBrk="1" hangingPunct="1">
                <a:spcBef>
                  <a:spcPct val="0"/>
                </a:spcBef>
              </a:pPr>
              <a:t>12</a:t>
            </a:fld>
            <a:endParaRPr lang="en-US" altLang="en-US">
              <a:latin typeface="Times" panose="02020603050405020304" pitchFamily="18" charset="0"/>
              <a:ea typeface="MS PGothic" panose="020B0600070205080204" pitchFamily="34" charset="-128"/>
            </a:endParaRPr>
          </a:p>
        </p:txBody>
      </p:sp>
      <p:sp>
        <p:nvSpPr>
          <p:cNvPr id="43011" name="Rectangle 2"/>
          <p:cNvSpPr>
            <a:spLocks noGrp="1" noRot="1" noChangeAspect="1" noChangeArrowheads="1" noTextEdit="1"/>
          </p:cNvSpPr>
          <p:nvPr>
            <p:ph type="sldImg"/>
          </p:nvPr>
        </p:nvSpPr>
        <p:spPr>
          <a:solidFill>
            <a:srgbClr val="FFFFFF"/>
          </a:solidFill>
          <a:ln/>
        </p:spPr>
      </p:sp>
      <p:sp>
        <p:nvSpPr>
          <p:cNvPr id="43012" name="Rectangle 3"/>
          <p:cNvSpPr>
            <a:spLocks noGrp="1" noChangeArrowheads="1"/>
          </p:cNvSpPr>
          <p:nvPr>
            <p:ph type="body" idx="1"/>
          </p:nvPr>
        </p:nvSpPr>
        <p:spPr>
          <a:solidFill>
            <a:srgbClr val="FFFFFF"/>
          </a:solidFill>
          <a:ln>
            <a:solidFill>
              <a:srgbClr val="000000"/>
            </a:solidFill>
          </a:ln>
        </p:spPr>
        <p:txBody>
          <a:bodyPr/>
          <a:lstStyle/>
          <a:p>
            <a:r>
              <a:rPr lang="en-US" altLang="en-US" smtClean="0">
                <a:latin typeface="Arial" panose="020B0604020202020204" pitchFamily="34" charset="0"/>
              </a:rPr>
              <a:t>When you take an element out of a </a:t>
            </a:r>
            <a:r>
              <a:rPr lang="en-US" altLang="en-US" smtClean="0">
                <a:latin typeface="Courier"/>
              </a:rPr>
              <a:t>Collection</a:t>
            </a:r>
            <a:r>
              <a:rPr lang="en-US" altLang="en-US" smtClean="0">
                <a:latin typeface="Arial" panose="020B0604020202020204" pitchFamily="34" charset="0"/>
              </a:rPr>
              <a:t>, you must cast it to the type of element that is stored in the collection. Besides being inconvenient, this is unsafe. The compiler does not check that your cast is the same as the collection's type, so the cast can fail at run time.</a:t>
            </a:r>
          </a:p>
          <a:p>
            <a:endParaRPr lang="en-US" altLang="en-US" smtClean="0">
              <a:latin typeface="Arial" panose="020B0604020202020204" pitchFamily="34" charset="0"/>
            </a:endParaRPr>
          </a:p>
          <a:p>
            <a:r>
              <a:rPr lang="en-US" altLang="en-US" smtClean="0">
                <a:latin typeface="Arial" panose="020B0604020202020204" pitchFamily="34" charset="0"/>
              </a:rPr>
              <a:t>Generics provides a way for you to communicate the type of a collection to the compiler, so that it can be checked. Once the compiler knows the element type of the collection, the compiler can check that you have used the collection consistently and can insert the correct casts on values being taken out of the collection.</a:t>
            </a:r>
          </a:p>
          <a:p>
            <a:endParaRPr lang="en-US" altLang="en-US" smtClean="0">
              <a:latin typeface="Arial" panose="020B0604020202020204" pitchFamily="34" charset="0"/>
            </a:endParaRPr>
          </a:p>
          <a:p>
            <a:r>
              <a:rPr lang="en-US" altLang="en-US" smtClean="0">
                <a:latin typeface="Arial" panose="020B0604020202020204" pitchFamily="34" charset="0"/>
              </a:rPr>
              <a:t>More importantly, we have moved part of the specification of the method from a comment to its signature, so the compiler can verify at compile time that the type constraints are not violated at run time. Because the program compiles without warnings, we can state with certainty that it will not throw a </a:t>
            </a:r>
            <a:r>
              <a:rPr lang="en-US" altLang="en-US" smtClean="0">
                <a:latin typeface="Courier"/>
              </a:rPr>
              <a:t>ClassCastException</a:t>
            </a:r>
            <a:r>
              <a:rPr lang="en-US" altLang="en-US" smtClean="0">
                <a:latin typeface="Arial" panose="020B0604020202020204" pitchFamily="34" charset="0"/>
              </a:rPr>
              <a:t> at run time. The net effect of using generics, especially in large programs, is improved readability and robustness.</a:t>
            </a:r>
          </a:p>
        </p:txBody>
      </p:sp>
    </p:spTree>
    <p:extLst>
      <p:ext uri="{BB962C8B-B14F-4D97-AF65-F5344CB8AC3E}">
        <p14:creationId xmlns:p14="http://schemas.microsoft.com/office/powerpoint/2010/main" val="965021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B5A79928-1197-4254-8362-D2AC9AA228FD}" type="slidenum">
              <a:rPr lang="en-US" altLang="en-US">
                <a:latin typeface="Times" panose="02020603050405020304" pitchFamily="18" charset="0"/>
                <a:ea typeface="MS PGothic" panose="020B0600070205080204" pitchFamily="34" charset="-128"/>
              </a:rPr>
              <a:pPr eaLnBrk="1" hangingPunct="1">
                <a:spcBef>
                  <a:spcPct val="0"/>
                </a:spcBef>
              </a:pPr>
              <a:t>13</a:t>
            </a:fld>
            <a:endParaRPr lang="en-US" altLang="en-US">
              <a:latin typeface="Times" panose="02020603050405020304" pitchFamily="18" charset="0"/>
              <a:ea typeface="MS PGothic" panose="020B0600070205080204" pitchFamily="34" charset="-128"/>
            </a:endParaRPr>
          </a:p>
        </p:txBody>
      </p:sp>
      <p:sp>
        <p:nvSpPr>
          <p:cNvPr id="44035" name="Rectangle 2"/>
          <p:cNvSpPr>
            <a:spLocks noGrp="1" noRot="1" noChangeAspect="1" noChangeArrowheads="1" noTextEdit="1"/>
          </p:cNvSpPr>
          <p:nvPr>
            <p:ph type="sldImg"/>
          </p:nvPr>
        </p:nvSpPr>
        <p:spPr>
          <a:solidFill>
            <a:srgbClr val="FFFFFF"/>
          </a:solidFill>
          <a:ln/>
        </p:spPr>
      </p:sp>
      <p:sp>
        <p:nvSpPr>
          <p:cNvPr id="44036" name="Rectangle 3"/>
          <p:cNvSpPr>
            <a:spLocks noGrp="1" noChangeArrowheads="1"/>
          </p:cNvSpPr>
          <p:nvPr>
            <p:ph type="body" idx="1"/>
          </p:nvPr>
        </p:nvSpPr>
        <p:spPr>
          <a:solidFill>
            <a:srgbClr val="FFFFFF"/>
          </a:solidFill>
          <a:ln>
            <a:solidFill>
              <a:srgbClr val="000000"/>
            </a:solidFill>
          </a:ln>
        </p:spPr>
        <p:txBody>
          <a:bodyPr/>
          <a:lstStyle/>
          <a:p>
            <a:endParaRPr lang="en-US" altLang="en-US" smtClean="0">
              <a:latin typeface="Arial" panose="020B0604020202020204" pitchFamily="34" charset="0"/>
            </a:endParaRPr>
          </a:p>
        </p:txBody>
      </p:sp>
    </p:spTree>
    <p:extLst>
      <p:ext uri="{BB962C8B-B14F-4D97-AF65-F5344CB8AC3E}">
        <p14:creationId xmlns:p14="http://schemas.microsoft.com/office/powerpoint/2010/main" val="615615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anose="02020603050405020304" pitchFamily="18" charset="0"/>
              </a:defRPr>
            </a:lvl1pPr>
            <a:lvl2pPr marL="742950" indent="-285750" eaLnBrk="0" hangingPunct="0">
              <a:spcBef>
                <a:spcPct val="30000"/>
              </a:spcBef>
              <a:defRPr sz="1200">
                <a:solidFill>
                  <a:schemeClr val="tx1"/>
                </a:solidFill>
                <a:latin typeface="Times New Roman" panose="02020603050405020304" pitchFamily="18" charset="0"/>
              </a:defRPr>
            </a:lvl2pPr>
            <a:lvl3pPr marL="1143000" indent="-228600" eaLnBrk="0" hangingPunct="0">
              <a:spcBef>
                <a:spcPct val="30000"/>
              </a:spcBef>
              <a:defRPr sz="1200">
                <a:solidFill>
                  <a:schemeClr val="tx1"/>
                </a:solidFill>
                <a:latin typeface="Times New Roman" panose="02020603050405020304" pitchFamily="18" charset="0"/>
              </a:defRPr>
            </a:lvl3pPr>
            <a:lvl4pPr marL="1600200" indent="-228600" eaLnBrk="0" hangingPunct="0">
              <a:spcBef>
                <a:spcPct val="30000"/>
              </a:spcBef>
              <a:defRPr sz="1200">
                <a:solidFill>
                  <a:schemeClr val="tx1"/>
                </a:solidFill>
                <a:latin typeface="Times New Roman" panose="02020603050405020304" pitchFamily="18" charset="0"/>
              </a:defRPr>
            </a:lvl4pPr>
            <a:lvl5pPr marL="2057400" indent="-228600" eaLnBrk="0" hangingPunct="0">
              <a:spcBef>
                <a:spcPct val="30000"/>
              </a:spcBef>
              <a:defRPr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sz="1200">
                <a:solidFill>
                  <a:schemeClr val="tx1"/>
                </a:solidFill>
                <a:latin typeface="Times New Roman" panose="02020603050405020304" pitchFamily="18" charset="0"/>
              </a:defRPr>
            </a:lvl9pPr>
          </a:lstStyle>
          <a:p>
            <a:pPr eaLnBrk="1" hangingPunct="1">
              <a:spcBef>
                <a:spcPct val="0"/>
              </a:spcBef>
            </a:pPr>
            <a:fld id="{968E0F81-EF8F-4B87-89DD-A041A7327058}" type="slidenum">
              <a:rPr lang="en-US" altLang="en-US">
                <a:latin typeface="Times" panose="02020603050405020304" pitchFamily="18" charset="0"/>
                <a:ea typeface="MS PGothic" panose="020B0600070205080204" pitchFamily="34" charset="-128"/>
              </a:rPr>
              <a:pPr eaLnBrk="1" hangingPunct="1">
                <a:spcBef>
                  <a:spcPct val="0"/>
                </a:spcBef>
              </a:pPr>
              <a:t>33</a:t>
            </a:fld>
            <a:endParaRPr lang="en-US" altLang="en-US">
              <a:latin typeface="Times" panose="02020603050405020304" pitchFamily="18" charset="0"/>
              <a:ea typeface="MS PGothic" panose="020B0600070205080204" pitchFamily="34" charset="-128"/>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smtClean="0"/>
              <a:t>Line 1 is ok, as List is a generic interface.</a:t>
            </a:r>
          </a:p>
          <a:p>
            <a:r>
              <a:rPr lang="en-US" altLang="en-US" dirty="0" smtClean="0"/>
              <a:t>Here we have aliased ls and lo. By accessing a list of String ls through the </a:t>
            </a:r>
            <a:br>
              <a:rPr lang="en-US" altLang="en-US" dirty="0" smtClean="0"/>
            </a:br>
            <a:r>
              <a:rPr lang="en-US" altLang="en-US" dirty="0" smtClean="0"/>
              <a:t>alias lo we could insert arbitrary objects into it. As a result, ls would not hold</a:t>
            </a:r>
            <a:br>
              <a:rPr lang="en-US" altLang="en-US" dirty="0" smtClean="0"/>
            </a:br>
            <a:r>
              <a:rPr lang="en-US" altLang="en-US" dirty="0" smtClean="0"/>
              <a:t>just strings anymore and when we try to get something out of it we would get a rude surprise.</a:t>
            </a:r>
          </a:p>
          <a:p>
            <a:r>
              <a:rPr lang="en-US" altLang="en-US" dirty="0" smtClean="0"/>
              <a:t>For this reason Line 2 causes a compile time error.</a:t>
            </a:r>
          </a:p>
        </p:txBody>
      </p:sp>
    </p:spTree>
    <p:extLst>
      <p:ext uri="{BB962C8B-B14F-4D97-AF65-F5344CB8AC3E}">
        <p14:creationId xmlns:p14="http://schemas.microsoft.com/office/powerpoint/2010/main" val="6962477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7" descr="sl_fak"/>
          <p:cNvPicPr>
            <a:picLocks noChangeAspect="1" noChangeArrowheads="1"/>
          </p:cNvPicPr>
          <p:nvPr userDrawn="1"/>
        </p:nvPicPr>
        <p:blipFill>
          <a:blip r:embed="rId2">
            <a:extLst>
              <a:ext uri="{28A0092B-C50C-407E-A947-70E740481C1C}">
                <a14:useLocalDpi xmlns:a14="http://schemas.microsoft.com/office/drawing/2010/main" val="0"/>
              </a:ext>
            </a:extLst>
          </a:blip>
          <a:srcRect l="11090" t="4137" r="8333" b="12408"/>
          <a:stretch>
            <a:fillRect/>
          </a:stretch>
        </p:blipFill>
        <p:spPr bwMode="auto">
          <a:xfrm>
            <a:off x="395288" y="3357563"/>
            <a:ext cx="2881312" cy="1989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3" name="Rectangle 5"/>
          <p:cNvSpPr>
            <a:spLocks noGrp="1" noChangeArrowheads="1"/>
          </p:cNvSpPr>
          <p:nvPr>
            <p:ph type="ctrTitle"/>
          </p:nvPr>
        </p:nvSpPr>
        <p:spPr>
          <a:xfrm>
            <a:off x="395288" y="1219200"/>
            <a:ext cx="8062912" cy="1933575"/>
          </a:xfrm>
        </p:spPr>
        <p:txBody>
          <a:bodyPr anchor="b"/>
          <a:lstStyle>
            <a:lvl1pPr algn="r">
              <a:defRPr sz="4400"/>
            </a:lvl1pPr>
          </a:lstStyle>
          <a:p>
            <a:r>
              <a:rPr lang="sr-Latn-CS"/>
              <a:t>Click to edit Master title style</a:t>
            </a:r>
          </a:p>
        </p:txBody>
      </p:sp>
      <p:sp>
        <p:nvSpPr>
          <p:cNvPr id="37894" name="Rectangle 6"/>
          <p:cNvSpPr>
            <a:spLocks noGrp="1" noChangeArrowheads="1"/>
          </p:cNvSpPr>
          <p:nvPr>
            <p:ph type="subTitle" idx="1"/>
          </p:nvPr>
        </p:nvSpPr>
        <p:spPr>
          <a:xfrm>
            <a:off x="3348038" y="3505200"/>
            <a:ext cx="5110162" cy="1752600"/>
          </a:xfrm>
        </p:spPr>
        <p:txBody>
          <a:bodyPr/>
          <a:lstStyle>
            <a:lvl1pPr marL="0" indent="0" algn="r">
              <a:buFont typeface="Wingdings" pitchFamily="2" charset="2"/>
              <a:buNone/>
              <a:defRPr/>
            </a:lvl1pPr>
          </a:lstStyle>
          <a:p>
            <a:r>
              <a:rPr lang="sr-Latn-CS"/>
              <a:t>Click to edit Master subtitle style</a:t>
            </a:r>
          </a:p>
        </p:txBody>
      </p:sp>
      <p:sp>
        <p:nvSpPr>
          <p:cNvPr id="5" name="Rectangle 2"/>
          <p:cNvSpPr>
            <a:spLocks noGrp="1" noChangeArrowheads="1"/>
          </p:cNvSpPr>
          <p:nvPr>
            <p:ph type="dt" sz="half" idx="10"/>
          </p:nvPr>
        </p:nvSpPr>
        <p:spPr>
          <a:xfrm>
            <a:off x="457200" y="6248400"/>
            <a:ext cx="2133600" cy="457200"/>
          </a:xfrm>
          <a:prstGeom prst="rect">
            <a:avLst/>
          </a:prstGeom>
        </p:spPr>
        <p:txBody>
          <a:bodyPr/>
          <a:lstStyle>
            <a:lvl1pPr defTabSz="914400">
              <a:buClrTx/>
              <a:buSzTx/>
              <a:defRPr/>
            </a:lvl1pPr>
          </a:lstStyle>
          <a:p>
            <a:pPr>
              <a:defRPr/>
            </a:pPr>
            <a:endParaRPr lang="sr-Latn-CS"/>
          </a:p>
        </p:txBody>
      </p:sp>
      <p:sp>
        <p:nvSpPr>
          <p:cNvPr id="6" name="Rectangle 3"/>
          <p:cNvSpPr>
            <a:spLocks noGrp="1" noChangeArrowheads="1"/>
          </p:cNvSpPr>
          <p:nvPr>
            <p:ph type="ftr" sz="quarter" idx="11"/>
          </p:nvPr>
        </p:nvSpPr>
        <p:spPr>
          <a:xfrm>
            <a:off x="3124200" y="6248400"/>
            <a:ext cx="2895600" cy="457200"/>
          </a:xfrm>
          <a:prstGeom prst="rect">
            <a:avLst/>
          </a:prstGeom>
        </p:spPr>
        <p:txBody>
          <a:bodyPr/>
          <a:lstStyle>
            <a:lvl1pPr defTabSz="914400">
              <a:buClrTx/>
              <a:buSzTx/>
              <a:defRPr>
                <a:solidFill>
                  <a:srgbClr val="000000"/>
                </a:solidFill>
              </a:defRPr>
            </a:lvl1pPr>
          </a:lstStyle>
          <a:p>
            <a:pPr>
              <a:defRPr/>
            </a:pPr>
            <a:endParaRPr lang="sr-Latn-CS"/>
          </a:p>
        </p:txBody>
      </p:sp>
      <p:sp>
        <p:nvSpPr>
          <p:cNvPr id="7" name="Rectangle 4"/>
          <p:cNvSpPr>
            <a:spLocks noGrp="1" noChangeArrowheads="1"/>
          </p:cNvSpPr>
          <p:nvPr>
            <p:ph type="sldNum" sz="quarter" idx="12"/>
          </p:nvPr>
        </p:nvSpPr>
        <p:spPr bwMode="auto">
          <a:xfrm>
            <a:off x="6553200" y="6248400"/>
            <a:ext cx="2133600" cy="4572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r">
              <a:buClr>
                <a:srgbClr val="000000"/>
              </a:buClr>
              <a:buSzPct val="100000"/>
              <a:buFont typeface="Times New Roman" panose="02020603050405020304" pitchFamily="18" charset="0"/>
              <a:buNone/>
              <a:defRPr sz="1000">
                <a:solidFill>
                  <a:srgbClr val="FFFFFF"/>
                </a:solidFill>
                <a:cs typeface="Arial" panose="020B0604020202020204" pitchFamily="34" charset="0"/>
              </a:defRPr>
            </a:lvl1pPr>
          </a:lstStyle>
          <a:p>
            <a:fld id="{ADC1A8D2-A87F-4B33-8903-7BC6178FC657}" type="slidenum">
              <a:rPr lang="sr-Latn-CS" altLang="en-US"/>
              <a:pPr/>
              <a:t>‹#›</a:t>
            </a:fld>
            <a:endParaRPr lang="sr-Latn-CS" altLang="en-US"/>
          </a:p>
        </p:txBody>
      </p:sp>
    </p:spTree>
    <p:extLst>
      <p:ext uri="{BB962C8B-B14F-4D97-AF65-F5344CB8AC3E}">
        <p14:creationId xmlns:p14="http://schemas.microsoft.com/office/powerpoint/2010/main" val="1325300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35281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603870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5257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176718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5656" y="274638"/>
            <a:ext cx="7211144" cy="1143000"/>
          </a:xfrm>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60266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52345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4786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35150" y="549275"/>
            <a:ext cx="6851650" cy="868363"/>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72677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body" idx="1"/>
          </p:nvPr>
        </p:nvSpPr>
        <p:spPr bwMode="auto">
          <a:xfrm>
            <a:off x="457200" y="1600200"/>
            <a:ext cx="8229600"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sr-Latn-CS" altLang="en-US" smtClean="0"/>
              <a:t>Click to edit Master text styles</a:t>
            </a:r>
          </a:p>
          <a:p>
            <a:pPr lvl="1"/>
            <a:r>
              <a:rPr lang="sr-Latn-CS" altLang="en-US" smtClean="0"/>
              <a:t>Second level</a:t>
            </a:r>
          </a:p>
          <a:p>
            <a:pPr lvl="2"/>
            <a:r>
              <a:rPr lang="sr-Latn-CS" altLang="en-US" smtClean="0"/>
              <a:t>Third level</a:t>
            </a:r>
          </a:p>
          <a:p>
            <a:pPr lvl="3"/>
            <a:r>
              <a:rPr lang="sr-Latn-CS" altLang="en-US" smtClean="0"/>
              <a:t>Fourth level</a:t>
            </a:r>
          </a:p>
          <a:p>
            <a:pPr lvl="4"/>
            <a:r>
              <a:rPr lang="sr-Latn-CS" altLang="en-US" smtClean="0"/>
              <a:t>Fifth level</a:t>
            </a:r>
          </a:p>
        </p:txBody>
      </p:sp>
      <p:sp>
        <p:nvSpPr>
          <p:cNvPr id="1027" name="Rectangle 5"/>
          <p:cNvSpPr>
            <a:spLocks noGrp="1" noChangeArrowheads="1"/>
          </p:cNvSpPr>
          <p:nvPr>
            <p:ph type="title"/>
          </p:nvPr>
        </p:nvSpPr>
        <p:spPr bwMode="auto">
          <a:xfrm>
            <a:off x="1835150" y="549275"/>
            <a:ext cx="6851650" cy="868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sr-Latn-CS" altLang="en-US" smtClean="0"/>
              <a:t>Click to edit Master title style</a:t>
            </a:r>
          </a:p>
        </p:txBody>
      </p:sp>
      <p:sp>
        <p:nvSpPr>
          <p:cNvPr id="1029" name="Text Box 6"/>
          <p:cNvSpPr txBox="1">
            <a:spLocks noChangeArrowheads="1"/>
          </p:cNvSpPr>
          <p:nvPr userDrawn="1"/>
        </p:nvSpPr>
        <p:spPr bwMode="auto">
          <a:xfrm>
            <a:off x="8493121" y="274072"/>
            <a:ext cx="460383" cy="215444"/>
          </a:xfrm>
          <a:prstGeom prst="rect">
            <a:avLst/>
          </a:prstGeom>
          <a:noFill/>
          <a:ln>
            <a:noFill/>
          </a:ln>
          <a:extLst/>
        </p:spPr>
        <p:txBody>
          <a:bodyPr wrap="none" anchor="ctr">
            <a:spAutoFit/>
          </a:bodyPr>
          <a:lstStyle>
            <a:lvl1pPr defTabSz="457200" eaLnBrk="0" hangingPunct="0">
              <a:defRPr sz="2400">
                <a:solidFill>
                  <a:schemeClr val="tx1"/>
                </a:solidFill>
                <a:latin typeface="Times New Roman" panose="02020603050405020304" pitchFamily="18" charset="0"/>
              </a:defRPr>
            </a:lvl1pPr>
            <a:lvl2pPr marL="742950" indent="-285750" defTabSz="457200" eaLnBrk="0" hangingPunct="0">
              <a:defRPr sz="2400">
                <a:solidFill>
                  <a:schemeClr val="tx1"/>
                </a:solidFill>
                <a:latin typeface="Times New Roman" panose="02020603050405020304" pitchFamily="18" charset="0"/>
              </a:defRPr>
            </a:lvl2pPr>
            <a:lvl3pPr marL="1143000" indent="-228600" defTabSz="457200" eaLnBrk="0" hangingPunct="0">
              <a:defRPr sz="2400">
                <a:solidFill>
                  <a:schemeClr val="tx1"/>
                </a:solidFill>
                <a:latin typeface="Times New Roman" panose="02020603050405020304" pitchFamily="18" charset="0"/>
              </a:defRPr>
            </a:lvl3pPr>
            <a:lvl4pPr marL="1600200" indent="-228600" defTabSz="457200" eaLnBrk="0" hangingPunct="0">
              <a:defRPr sz="2400">
                <a:solidFill>
                  <a:schemeClr val="tx1"/>
                </a:solidFill>
                <a:latin typeface="Times New Roman" panose="02020603050405020304" pitchFamily="18" charset="0"/>
              </a:defRPr>
            </a:lvl4pPr>
            <a:lvl5pPr marL="2057400" indent="-228600" defTabSz="457200" eaLnBrk="0" hangingPunct="0">
              <a:defRPr sz="2400">
                <a:solidFill>
                  <a:schemeClr val="tx1"/>
                </a:solidFill>
                <a:latin typeface="Times New Roman" panose="02020603050405020304" pitchFamily="18" charset="0"/>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defRPr>
            </a:lvl9pPr>
          </a:lstStyle>
          <a:p>
            <a:pPr algn="ctr">
              <a:spcBef>
                <a:spcPct val="50000"/>
              </a:spcBef>
              <a:buClr>
                <a:srgbClr val="000000"/>
              </a:buClr>
              <a:buSzPct val="100000"/>
              <a:buFont typeface="Times New Roman" panose="02020603050405020304" pitchFamily="18" charset="0"/>
              <a:buNone/>
            </a:pPr>
            <a:r>
              <a:rPr lang="en-US" altLang="sr-Latn-RS" sz="800" dirty="0">
                <a:solidFill>
                  <a:srgbClr val="6767FF"/>
                </a:solidFill>
                <a:cs typeface="Arial" panose="020B0604020202020204" pitchFamily="34" charset="0"/>
              </a:rPr>
              <a:t> </a:t>
            </a:r>
            <a:fld id="{E7D0D8C3-C0BF-4344-89D0-D1DFEED6FA6B}" type="slidenum">
              <a:rPr lang="en-US" altLang="sr-Latn-RS" sz="800">
                <a:solidFill>
                  <a:srgbClr val="6767FF"/>
                </a:solidFill>
                <a:cs typeface="Arial" panose="020B0604020202020204" pitchFamily="34" charset="0"/>
              </a:rPr>
              <a:pPr algn="ctr">
                <a:spcBef>
                  <a:spcPct val="50000"/>
                </a:spcBef>
                <a:buClr>
                  <a:srgbClr val="000000"/>
                </a:buClr>
                <a:buSzPct val="100000"/>
                <a:buFont typeface="Times New Roman" panose="02020603050405020304" pitchFamily="18" charset="0"/>
                <a:buNone/>
              </a:pPr>
              <a:t>‹#›</a:t>
            </a:fld>
            <a:r>
              <a:rPr lang="en-US" altLang="sr-Latn-RS" sz="800" dirty="0">
                <a:solidFill>
                  <a:srgbClr val="6767FF"/>
                </a:solidFill>
                <a:cs typeface="Arial" panose="020B0604020202020204" pitchFamily="34" charset="0"/>
              </a:rPr>
              <a:t>/</a:t>
            </a:r>
            <a:r>
              <a:rPr lang="sr-Cyrl-RS" altLang="sr-Latn-RS" sz="800" smtClean="0">
                <a:solidFill>
                  <a:srgbClr val="6767FF"/>
                </a:solidFill>
                <a:cs typeface="Arial" panose="020B0604020202020204" pitchFamily="34" charset="0"/>
              </a:rPr>
              <a:t>35</a:t>
            </a:r>
            <a:endParaRPr lang="en-US" altLang="sr-Latn-RS" sz="800">
              <a:solidFill>
                <a:srgbClr val="6767FF"/>
              </a:solidFill>
              <a:cs typeface="Arial" panose="020B0604020202020204" pitchFamily="34" charset="0"/>
            </a:endParaRPr>
          </a:p>
        </p:txBody>
      </p:sp>
      <p:sp>
        <p:nvSpPr>
          <p:cNvPr id="2" name="Rectangle 7"/>
          <p:cNvSpPr>
            <a:spLocks noChangeArrowheads="1"/>
          </p:cNvSpPr>
          <p:nvPr/>
        </p:nvSpPr>
        <p:spPr bwMode="auto">
          <a:xfrm>
            <a:off x="6011863" y="333375"/>
            <a:ext cx="2305050" cy="457200"/>
          </a:xfrm>
          <a:prstGeom prst="rect">
            <a:avLst/>
          </a:prstGeom>
          <a:noFill/>
          <a:ln>
            <a:noFill/>
          </a:ln>
          <a:extLst/>
        </p:spPr>
        <p:txBody>
          <a:bodyPr/>
          <a:lstStyle>
            <a:lvl1pPr defTabSz="457200" eaLnBrk="0" hangingPunct="0">
              <a:defRPr sz="2400">
                <a:solidFill>
                  <a:schemeClr val="tx1"/>
                </a:solidFill>
                <a:latin typeface="Times New Roman" pitchFamily="18" charset="0"/>
              </a:defRPr>
            </a:lvl1pPr>
            <a:lvl2pPr marL="742950" indent="-285750" defTabSz="457200" eaLnBrk="0" hangingPunct="0">
              <a:defRPr sz="2400">
                <a:solidFill>
                  <a:schemeClr val="tx1"/>
                </a:solidFill>
                <a:latin typeface="Times New Roman" pitchFamily="18" charset="0"/>
              </a:defRPr>
            </a:lvl2pPr>
            <a:lvl3pPr marL="1143000" indent="-228600" defTabSz="457200" eaLnBrk="0" hangingPunct="0">
              <a:defRPr sz="2400">
                <a:solidFill>
                  <a:schemeClr val="tx1"/>
                </a:solidFill>
                <a:latin typeface="Times New Roman" pitchFamily="18" charset="0"/>
              </a:defRPr>
            </a:lvl3pPr>
            <a:lvl4pPr marL="1600200" indent="-228600" defTabSz="457200" eaLnBrk="0" hangingPunct="0">
              <a:defRPr sz="2400">
                <a:solidFill>
                  <a:schemeClr val="tx1"/>
                </a:solidFill>
                <a:latin typeface="Times New Roman" pitchFamily="18" charset="0"/>
              </a:defRPr>
            </a:lvl4pPr>
            <a:lvl5pPr marL="2057400" indent="-228600" defTabSz="457200" eaLnBrk="0" hangingPunct="0">
              <a:defRPr sz="2400">
                <a:solidFill>
                  <a:schemeClr val="tx1"/>
                </a:solidFill>
                <a:latin typeface="Times New Roman" pitchFamily="18" charset="0"/>
              </a:defRPr>
            </a:lvl5pPr>
            <a:lvl6pPr marL="2514600" indent="-228600" defTabSz="457200" eaLnBrk="0" fontAlgn="base" hangingPunct="0">
              <a:spcBef>
                <a:spcPct val="0"/>
              </a:spcBef>
              <a:spcAft>
                <a:spcPct val="0"/>
              </a:spcAft>
              <a:defRPr sz="2400">
                <a:solidFill>
                  <a:schemeClr val="tx1"/>
                </a:solidFill>
                <a:latin typeface="Times New Roman" pitchFamily="18" charset="0"/>
              </a:defRPr>
            </a:lvl6pPr>
            <a:lvl7pPr marL="2971800" indent="-228600" defTabSz="457200" eaLnBrk="0" fontAlgn="base" hangingPunct="0">
              <a:spcBef>
                <a:spcPct val="0"/>
              </a:spcBef>
              <a:spcAft>
                <a:spcPct val="0"/>
              </a:spcAft>
              <a:defRPr sz="2400">
                <a:solidFill>
                  <a:schemeClr val="tx1"/>
                </a:solidFill>
                <a:latin typeface="Times New Roman" pitchFamily="18" charset="0"/>
              </a:defRPr>
            </a:lvl7pPr>
            <a:lvl8pPr marL="3429000" indent="-228600" defTabSz="457200" eaLnBrk="0" fontAlgn="base" hangingPunct="0">
              <a:spcBef>
                <a:spcPct val="0"/>
              </a:spcBef>
              <a:spcAft>
                <a:spcPct val="0"/>
              </a:spcAft>
              <a:defRPr sz="2400">
                <a:solidFill>
                  <a:schemeClr val="tx1"/>
                </a:solidFill>
                <a:latin typeface="Times New Roman" pitchFamily="18" charset="0"/>
              </a:defRPr>
            </a:lvl8pPr>
            <a:lvl9pPr marL="3886200" indent="-228600" defTabSz="457200" eaLnBrk="0" fontAlgn="base" hangingPunct="0">
              <a:spcBef>
                <a:spcPct val="0"/>
              </a:spcBef>
              <a:spcAft>
                <a:spcPct val="0"/>
              </a:spcAft>
              <a:defRPr sz="2400">
                <a:solidFill>
                  <a:schemeClr val="tx1"/>
                </a:solidFill>
                <a:latin typeface="Times New Roman" pitchFamily="18" charset="0"/>
              </a:defRPr>
            </a:lvl9pPr>
          </a:lstStyle>
          <a:p>
            <a:pPr algn="r" eaLnBrk="1" hangingPunct="1">
              <a:buClr>
                <a:srgbClr val="000000"/>
              </a:buClr>
              <a:buSzPct val="100000"/>
              <a:buFont typeface="Times New Roman" pitchFamily="18" charset="0"/>
              <a:buNone/>
              <a:defRPr/>
            </a:pPr>
            <a:r>
              <a:rPr lang="sr-Latn-CS" altLang="en-US" sz="800" smtClean="0">
                <a:solidFill>
                  <a:srgbClr val="FFFFFF"/>
                </a:solidFill>
                <a:cs typeface="Arial" charset="0"/>
              </a:rPr>
              <a:t>vladaf@matf.bg.ac.</a:t>
            </a:r>
            <a:r>
              <a:rPr lang="en-US" altLang="en-US" sz="800" smtClean="0">
                <a:solidFill>
                  <a:srgbClr val="FFFFFF"/>
                </a:solidFill>
                <a:cs typeface="Arial" charset="0"/>
              </a:rPr>
              <a:t>rs</a:t>
            </a:r>
            <a:endParaRPr lang="sr-Latn-CS" altLang="en-US" sz="800" smtClean="0">
              <a:solidFill>
                <a:srgbClr val="FFFFFF"/>
              </a:solidFill>
              <a:cs typeface="Arial" charset="0"/>
            </a:endParaRPr>
          </a:p>
        </p:txBody>
      </p:sp>
      <p:pic>
        <p:nvPicPr>
          <p:cNvPr id="1030" name="Picture 8" descr="znakmalin"/>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517525" y="476250"/>
            <a:ext cx="842963"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1" name="Rectangle 7"/>
          <p:cNvSpPr>
            <a:spLocks noChangeArrowheads="1"/>
          </p:cNvSpPr>
          <p:nvPr userDrawn="1"/>
        </p:nvSpPr>
        <p:spPr bwMode="auto">
          <a:xfrm>
            <a:off x="6096000" y="304800"/>
            <a:ext cx="2305050" cy="457200"/>
          </a:xfrm>
          <a:prstGeom prst="rect">
            <a:avLst/>
          </a:prstGeom>
          <a:noFill/>
          <a:ln>
            <a:noFill/>
          </a:ln>
          <a:extLst/>
        </p:spPr>
        <p:txBody>
          <a:bodyPr/>
          <a:lstStyle>
            <a:lvl1pPr defTabSz="457200" eaLnBrk="0" hangingPunct="0">
              <a:defRPr sz="2400">
                <a:solidFill>
                  <a:schemeClr val="tx1"/>
                </a:solidFill>
                <a:latin typeface="Times New Roman" pitchFamily="18" charset="0"/>
              </a:defRPr>
            </a:lvl1pPr>
            <a:lvl2pPr marL="742950" indent="-285750" defTabSz="457200" eaLnBrk="0" hangingPunct="0">
              <a:defRPr sz="2400">
                <a:solidFill>
                  <a:schemeClr val="tx1"/>
                </a:solidFill>
                <a:latin typeface="Times New Roman" pitchFamily="18" charset="0"/>
              </a:defRPr>
            </a:lvl2pPr>
            <a:lvl3pPr marL="1143000" indent="-228600" defTabSz="457200" eaLnBrk="0" hangingPunct="0">
              <a:defRPr sz="2400">
                <a:solidFill>
                  <a:schemeClr val="tx1"/>
                </a:solidFill>
                <a:latin typeface="Times New Roman" pitchFamily="18" charset="0"/>
              </a:defRPr>
            </a:lvl3pPr>
            <a:lvl4pPr marL="1600200" indent="-228600" defTabSz="457200" eaLnBrk="0" hangingPunct="0">
              <a:defRPr sz="2400">
                <a:solidFill>
                  <a:schemeClr val="tx1"/>
                </a:solidFill>
                <a:latin typeface="Times New Roman" pitchFamily="18" charset="0"/>
              </a:defRPr>
            </a:lvl4pPr>
            <a:lvl5pPr marL="2057400" indent="-228600" defTabSz="457200" eaLnBrk="0" hangingPunct="0">
              <a:defRPr sz="2400">
                <a:solidFill>
                  <a:schemeClr val="tx1"/>
                </a:solidFill>
                <a:latin typeface="Times New Roman" pitchFamily="18" charset="0"/>
              </a:defRPr>
            </a:lvl5pPr>
            <a:lvl6pPr marL="2514600" indent="-228600" defTabSz="457200" eaLnBrk="0" fontAlgn="base" hangingPunct="0">
              <a:spcBef>
                <a:spcPct val="0"/>
              </a:spcBef>
              <a:spcAft>
                <a:spcPct val="0"/>
              </a:spcAft>
              <a:defRPr sz="2400">
                <a:solidFill>
                  <a:schemeClr val="tx1"/>
                </a:solidFill>
                <a:latin typeface="Times New Roman" pitchFamily="18" charset="0"/>
              </a:defRPr>
            </a:lvl6pPr>
            <a:lvl7pPr marL="2971800" indent="-228600" defTabSz="457200" eaLnBrk="0" fontAlgn="base" hangingPunct="0">
              <a:spcBef>
                <a:spcPct val="0"/>
              </a:spcBef>
              <a:spcAft>
                <a:spcPct val="0"/>
              </a:spcAft>
              <a:defRPr sz="2400">
                <a:solidFill>
                  <a:schemeClr val="tx1"/>
                </a:solidFill>
                <a:latin typeface="Times New Roman" pitchFamily="18" charset="0"/>
              </a:defRPr>
            </a:lvl7pPr>
            <a:lvl8pPr marL="3429000" indent="-228600" defTabSz="457200" eaLnBrk="0" fontAlgn="base" hangingPunct="0">
              <a:spcBef>
                <a:spcPct val="0"/>
              </a:spcBef>
              <a:spcAft>
                <a:spcPct val="0"/>
              </a:spcAft>
              <a:defRPr sz="2400">
                <a:solidFill>
                  <a:schemeClr val="tx1"/>
                </a:solidFill>
                <a:latin typeface="Times New Roman" pitchFamily="18" charset="0"/>
              </a:defRPr>
            </a:lvl8pPr>
            <a:lvl9pPr marL="3886200" indent="-228600" defTabSz="457200" eaLnBrk="0" fontAlgn="base" hangingPunct="0">
              <a:spcBef>
                <a:spcPct val="0"/>
              </a:spcBef>
              <a:spcAft>
                <a:spcPct val="0"/>
              </a:spcAft>
              <a:defRPr sz="2400">
                <a:solidFill>
                  <a:schemeClr val="tx1"/>
                </a:solidFill>
                <a:latin typeface="Times New Roman" pitchFamily="18" charset="0"/>
              </a:defRPr>
            </a:lvl9pPr>
          </a:lstStyle>
          <a:p>
            <a:pPr algn="r" eaLnBrk="1" hangingPunct="1">
              <a:buClr>
                <a:srgbClr val="000000"/>
              </a:buClr>
              <a:buSzPct val="100000"/>
              <a:buFont typeface="Times New Roman" pitchFamily="18" charset="0"/>
              <a:buNone/>
              <a:defRPr/>
            </a:pPr>
            <a:r>
              <a:rPr lang="en-US" altLang="en-US" sz="800" dirty="0" smtClean="0">
                <a:solidFill>
                  <a:srgbClr val="000000"/>
                </a:solidFill>
                <a:cs typeface="Arial" charset="0"/>
              </a:rPr>
              <a:t>{</a:t>
            </a:r>
            <a:r>
              <a:rPr lang="sr-Latn-CS" altLang="en-US" sz="800" dirty="0" smtClean="0">
                <a:solidFill>
                  <a:srgbClr val="000000"/>
                </a:solidFill>
                <a:cs typeface="Arial" charset="0"/>
              </a:rPr>
              <a:t>vladaf</a:t>
            </a:r>
            <a:r>
              <a:rPr lang="en-US" altLang="en-US" sz="800" dirty="0" smtClean="0">
                <a:solidFill>
                  <a:srgbClr val="000000"/>
                </a:solidFill>
                <a:cs typeface="Arial" charset="0"/>
              </a:rPr>
              <a:t>,</a:t>
            </a:r>
            <a:r>
              <a:rPr lang="en-US" altLang="en-US" sz="800" baseline="0" dirty="0" smtClean="0">
                <a:solidFill>
                  <a:srgbClr val="000000"/>
                </a:solidFill>
                <a:cs typeface="Arial" charset="0"/>
              </a:rPr>
              <a:t> </a:t>
            </a:r>
            <a:r>
              <a:rPr lang="en-US" altLang="en-US" sz="800" baseline="0" dirty="0" err="1" smtClean="0">
                <a:solidFill>
                  <a:srgbClr val="000000"/>
                </a:solidFill>
                <a:cs typeface="Arial" charset="0"/>
              </a:rPr>
              <a:t>kartelj</a:t>
            </a:r>
            <a:r>
              <a:rPr lang="en-US" altLang="en-US" sz="800" baseline="0" dirty="0" smtClean="0">
                <a:solidFill>
                  <a:srgbClr val="000000"/>
                </a:solidFill>
                <a:cs typeface="Arial" charset="0"/>
              </a:rPr>
              <a:t>}</a:t>
            </a:r>
            <a:r>
              <a:rPr lang="sr-Latn-CS" altLang="en-US" sz="800" dirty="0" smtClean="0">
                <a:solidFill>
                  <a:srgbClr val="000000"/>
                </a:solidFill>
                <a:cs typeface="Arial" charset="0"/>
              </a:rPr>
              <a:t>@matf.bg.ac.</a:t>
            </a:r>
            <a:r>
              <a:rPr lang="en-US" altLang="en-US" sz="800" dirty="0" err="1" smtClean="0">
                <a:solidFill>
                  <a:srgbClr val="000000"/>
                </a:solidFill>
                <a:cs typeface="Arial" charset="0"/>
              </a:rPr>
              <a:t>rs</a:t>
            </a:r>
            <a:endParaRPr lang="sr-Latn-CS" altLang="en-US" sz="800" dirty="0" smtClean="0">
              <a:solidFill>
                <a:srgbClr val="000000"/>
              </a:solidFill>
              <a:cs typeface="Arial" charset="0"/>
            </a:endParaRPr>
          </a:p>
        </p:txBody>
      </p:sp>
      <p:sp>
        <p:nvSpPr>
          <p:cNvPr id="1033" name="TextBox 1"/>
          <p:cNvSpPr txBox="1">
            <a:spLocks noChangeArrowheads="1"/>
          </p:cNvSpPr>
          <p:nvPr userDrawn="1"/>
        </p:nvSpPr>
        <p:spPr bwMode="auto">
          <a:xfrm>
            <a:off x="342900" y="260350"/>
            <a:ext cx="1296988" cy="215900"/>
          </a:xfrm>
          <a:prstGeom prst="rect">
            <a:avLst/>
          </a:prstGeom>
          <a:noFill/>
          <a:ln>
            <a:noFill/>
          </a:ln>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defRPr/>
            </a:pPr>
            <a:r>
              <a:rPr lang="x-none" sz="800" smtClean="0"/>
              <a:t>Математички факултет</a:t>
            </a:r>
            <a:endParaRPr lang="en-US" sz="800" smtClean="0"/>
          </a:p>
        </p:txBody>
      </p:sp>
      <p:sp>
        <p:nvSpPr>
          <p:cNvPr id="10" name="Rectangle 4"/>
          <p:cNvSpPr txBox="1">
            <a:spLocks noChangeArrowheads="1"/>
          </p:cNvSpPr>
          <p:nvPr userDrawn="1"/>
        </p:nvSpPr>
        <p:spPr bwMode="auto">
          <a:xfrm>
            <a:off x="3059113" y="0"/>
            <a:ext cx="2895600" cy="457200"/>
          </a:xfrm>
          <a:prstGeom prst="rect">
            <a:avLst/>
          </a:prstGeom>
          <a:noFill/>
          <a:ln w="9525">
            <a:noFill/>
            <a:miter lim="800000"/>
            <a:headEnd/>
            <a:tailEnd/>
          </a:ln>
          <a:effectLst/>
        </p:spPr>
        <p:txBody>
          <a:bodyPr/>
          <a:lstStyle>
            <a:defPPr>
              <a:defRPr lang="en-US"/>
            </a:defPPr>
            <a:lvl1pPr algn="ctr" defTabSz="914400" rtl="0" fontAlgn="base">
              <a:spcBef>
                <a:spcPct val="0"/>
              </a:spcBef>
              <a:spcAft>
                <a:spcPct val="0"/>
              </a:spcAft>
              <a:buClrTx/>
              <a:buSzTx/>
              <a:buFont typeface="Times New Roman" pitchFamily="16" charset="0"/>
              <a:buNone/>
              <a:defRPr sz="1000" kern="1200">
                <a:solidFill>
                  <a:srgbClr val="6767FF"/>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x-none" smtClean="0"/>
              <a:t>Објектно орјентисано програмирање</a:t>
            </a:r>
            <a:endParaRPr lang="sr-Latn-CS"/>
          </a:p>
        </p:txBody>
      </p:sp>
    </p:spTree>
  </p:cSld>
  <p:clrMap bg1="lt1" tx1="dk1" bg2="lt2" tx2="dk2" accent1="accent1" accent2="accent2" accent3="accent3" accent4="accent4" accent5="accent5" accent6="accent6" hlink="hlink" folHlink="folHlink"/>
  <p:sldLayoutIdLst>
    <p:sldLayoutId id="2147483975" r:id="rId1"/>
    <p:sldLayoutId id="2147483968" r:id="rId2"/>
    <p:sldLayoutId id="2147483969" r:id="rId3"/>
    <p:sldLayoutId id="2147483970" r:id="rId4"/>
    <p:sldLayoutId id="2147483971" r:id="rId5"/>
    <p:sldLayoutId id="2147483972" r:id="rId6"/>
    <p:sldLayoutId id="2147483973" r:id="rId7"/>
    <p:sldLayoutId id="2147483974" r:id="rId8"/>
  </p:sldLayoutIdLst>
  <p:timing>
    <p:tnLst>
      <p:par>
        <p:cTn id="1" dur="indefinite" restart="never" nodeType="tmRoot"/>
      </p:par>
    </p:tnLst>
  </p:timing>
  <p:hf sldNum="0" hdr="0"/>
  <p:txStyles>
    <p:title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p:titleStyle>
    <p:bodyStyle>
      <a:lvl1pPr marL="342900" indent="-342900" algn="l" rtl="0" eaLnBrk="0" fontAlgn="base" hangingPunct="0">
        <a:spcBef>
          <a:spcPct val="20000"/>
        </a:spcBef>
        <a:spcAft>
          <a:spcPct val="0"/>
        </a:spcAft>
        <a:buClr>
          <a:schemeClr val="accent1"/>
        </a:buClr>
        <a:buFont typeface="Wingdings" panose="05000000000000000000" pitchFamily="2" charset="2"/>
        <a:buChar char="l"/>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700">
          <a:solidFill>
            <a:schemeClr val="tx1"/>
          </a:solidFill>
          <a:latin typeface="+mn-lt"/>
        </a:defRPr>
      </a:lvl2pPr>
      <a:lvl3pPr marL="1143000" indent="-228600" algn="l" rtl="0" eaLnBrk="0" fontAlgn="base" hangingPunct="0">
        <a:spcBef>
          <a:spcPct val="20000"/>
        </a:spcBef>
        <a:spcAft>
          <a:spcPct val="0"/>
        </a:spcAft>
        <a:buClr>
          <a:schemeClr val="accent1"/>
        </a:buClr>
        <a:buFont typeface="Wingdings" panose="05000000000000000000" pitchFamily="2" charset="2"/>
        <a:buChar char="l"/>
        <a:defRPr sz="2300">
          <a:solidFill>
            <a:schemeClr val="tx1"/>
          </a:solidFill>
          <a:latin typeface="+mn-lt"/>
        </a:defRPr>
      </a:lvl3pPr>
      <a:lvl4pPr marL="1600200" indent="-228600" algn="l" rtl="0" eaLnBrk="0" fontAlgn="base" hangingPunct="0">
        <a:spcBef>
          <a:spcPct val="20000"/>
        </a:spcBef>
        <a:spcAft>
          <a:spcPct val="0"/>
        </a:spcAft>
        <a:buClr>
          <a:schemeClr val="accent1"/>
        </a:buClr>
        <a:buChar char="•"/>
        <a:defRPr sz="2000">
          <a:solidFill>
            <a:schemeClr val="tx1"/>
          </a:solidFill>
          <a:latin typeface="+mn-lt"/>
        </a:defRPr>
      </a:lvl4pPr>
      <a:lvl5pPr marL="2057400" indent="-228600" algn="l" rtl="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mn-lt"/>
        </a:defRPr>
      </a:lvl5pPr>
      <a:lvl6pPr marL="25146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kartelj@matf.bg.ac.rs" TargetMode="External"/><Relationship Id="rId2" Type="http://schemas.openxmlformats.org/officeDocument/2006/relationships/hyperlink" Target="mailto:vladaf@matf.bg.ac.rs"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mailto:kartelj@matf.bg.ac.rs" TargetMode="External"/><Relationship Id="rId2" Type="http://schemas.openxmlformats.org/officeDocument/2006/relationships/hyperlink" Target="mailto:vladaf@matf.bg.ac.rs"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393700" y="1628775"/>
            <a:ext cx="8062913" cy="1144588"/>
          </a:xfrm>
        </p:spPr>
        <p:txBody>
          <a:bodyPr/>
          <a:lstStyle/>
          <a:p>
            <a:pPr eaLnBrk="1" hangingPunct="1"/>
            <a:r>
              <a:rPr lang="en-US" altLang="en-US" sz="5400" smtClean="0">
                <a:solidFill>
                  <a:srgbClr val="3366FF"/>
                </a:solidFill>
              </a:rPr>
              <a:t>Објектно орјентисано програмирање</a:t>
            </a:r>
            <a:endParaRPr lang="sr-Latn-CS" altLang="en-US" sz="5400" smtClean="0">
              <a:solidFill>
                <a:srgbClr val="3366FF"/>
              </a:solidFill>
            </a:endParaRPr>
          </a:p>
        </p:txBody>
      </p:sp>
      <p:sp>
        <p:nvSpPr>
          <p:cNvPr id="5" name="Rectangle 3"/>
          <p:cNvSpPr txBox="1">
            <a:spLocks noChangeArrowheads="1"/>
          </p:cNvSpPr>
          <p:nvPr/>
        </p:nvSpPr>
        <p:spPr bwMode="auto">
          <a:xfrm>
            <a:off x="3563888" y="3356992"/>
            <a:ext cx="5110162"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r" rtl="0" eaLnBrk="0" fontAlgn="base" hangingPunct="0">
              <a:spcBef>
                <a:spcPct val="20000"/>
              </a:spcBef>
              <a:spcAft>
                <a:spcPct val="0"/>
              </a:spcAft>
              <a:buClr>
                <a:schemeClr val="accent1"/>
              </a:buClr>
              <a:buFont typeface="Wingdings" panose="05000000000000000000" pitchFamily="2" charset="2"/>
              <a:buNone/>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700">
                <a:solidFill>
                  <a:schemeClr val="tx1"/>
                </a:solidFill>
                <a:latin typeface="+mn-lt"/>
              </a:defRPr>
            </a:lvl2pPr>
            <a:lvl3pPr marL="1143000" indent="-228600" algn="l" rtl="0" eaLnBrk="0" fontAlgn="base" hangingPunct="0">
              <a:spcBef>
                <a:spcPct val="20000"/>
              </a:spcBef>
              <a:spcAft>
                <a:spcPct val="0"/>
              </a:spcAft>
              <a:buClr>
                <a:schemeClr val="accent1"/>
              </a:buClr>
              <a:buFont typeface="Wingdings" panose="05000000000000000000" pitchFamily="2" charset="2"/>
              <a:buChar char="l"/>
              <a:defRPr sz="2300">
                <a:solidFill>
                  <a:schemeClr val="tx1"/>
                </a:solidFill>
                <a:latin typeface="+mn-lt"/>
              </a:defRPr>
            </a:lvl3pPr>
            <a:lvl4pPr marL="1600200" indent="-228600" algn="l" rtl="0" eaLnBrk="0" fontAlgn="base" hangingPunct="0">
              <a:spcBef>
                <a:spcPct val="20000"/>
              </a:spcBef>
              <a:spcAft>
                <a:spcPct val="0"/>
              </a:spcAft>
              <a:buClr>
                <a:schemeClr val="accent1"/>
              </a:buClr>
              <a:buChar char="•"/>
              <a:defRPr sz="2000">
                <a:solidFill>
                  <a:schemeClr val="tx1"/>
                </a:solidFill>
                <a:latin typeface="+mn-lt"/>
              </a:defRPr>
            </a:lvl4pPr>
            <a:lvl5pPr marL="2057400" indent="-228600" algn="l" rtl="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mn-lt"/>
              </a:defRPr>
            </a:lvl5pPr>
            <a:lvl6pPr marL="25146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9pPr>
          </a:lstStyle>
          <a:p>
            <a:pPr eaLnBrk="1" hangingPunct="1"/>
            <a:r>
              <a:rPr lang="sr-Cyrl-RS" altLang="en-US" kern="0" dirty="0" smtClean="0">
                <a:solidFill>
                  <a:srgbClr val="993300"/>
                </a:solidFill>
                <a:latin typeface="Times New Roman" panose="02020603050405020304" pitchFamily="18" charset="0"/>
                <a:cs typeface="Times New Roman" panose="02020603050405020304" pitchFamily="18" charset="0"/>
              </a:rPr>
              <a:t>Владимир Филиповић</a:t>
            </a:r>
            <a:endParaRPr lang="en-US" altLang="en-US" kern="0" dirty="0" smtClean="0">
              <a:solidFill>
                <a:srgbClr val="993300"/>
              </a:solidFill>
              <a:latin typeface="Times New Roman" panose="02020603050405020304" pitchFamily="18" charset="0"/>
              <a:cs typeface="Times New Roman" panose="02020603050405020304" pitchFamily="18" charset="0"/>
            </a:endParaRPr>
          </a:p>
          <a:p>
            <a:pPr eaLnBrk="1" hangingPunct="1"/>
            <a:r>
              <a:rPr lang="sr-Latn-CS" altLang="en-US" kern="0" dirty="0" smtClean="0">
                <a:hlinkClick r:id="rId2"/>
              </a:rPr>
              <a:t>vladaf@matf.bg.ac.</a:t>
            </a:r>
            <a:r>
              <a:rPr lang="en-US" altLang="en-US" kern="0" dirty="0" err="1" smtClean="0">
                <a:hlinkClick r:id="rId2"/>
              </a:rPr>
              <a:t>rs</a:t>
            </a:r>
            <a:endParaRPr lang="sr-Latn-RS" altLang="en-US" kern="0" dirty="0" smtClean="0"/>
          </a:p>
          <a:p>
            <a:pPr eaLnBrk="1" hangingPunct="1"/>
            <a:r>
              <a:rPr lang="sr-Cyrl-RS" altLang="en-US" kern="0" dirty="0" smtClean="0">
                <a:solidFill>
                  <a:srgbClr val="993300"/>
                </a:solidFill>
                <a:latin typeface="Times New Roman" panose="02020603050405020304" pitchFamily="18" charset="0"/>
                <a:cs typeface="Times New Roman" panose="02020603050405020304" pitchFamily="18" charset="0"/>
              </a:rPr>
              <a:t>Александар Картељ</a:t>
            </a:r>
            <a:endParaRPr lang="en-US" altLang="en-US" kern="0" dirty="0" smtClean="0">
              <a:solidFill>
                <a:srgbClr val="993300"/>
              </a:solidFill>
              <a:latin typeface="Times New Roman" panose="02020603050405020304" pitchFamily="18" charset="0"/>
              <a:cs typeface="Times New Roman" panose="02020603050405020304" pitchFamily="18" charset="0"/>
            </a:endParaRPr>
          </a:p>
          <a:p>
            <a:pPr eaLnBrk="1" hangingPunct="1"/>
            <a:r>
              <a:rPr lang="en-US" altLang="en-US" kern="0" dirty="0" smtClean="0">
                <a:hlinkClick r:id="rId3"/>
              </a:rPr>
              <a:t>k</a:t>
            </a:r>
            <a:r>
              <a:rPr lang="sr-Latn-RS" altLang="en-US" kern="0" dirty="0" smtClean="0">
                <a:hlinkClick r:id="rId3"/>
              </a:rPr>
              <a:t>artelj</a:t>
            </a:r>
            <a:r>
              <a:rPr lang="en-US" altLang="en-US" kern="0" dirty="0" smtClean="0">
                <a:hlinkClick r:id="rId3"/>
              </a:rPr>
              <a:t>@matf.bg.ac.rs</a:t>
            </a:r>
            <a:endParaRPr lang="en-US" altLang="en-US" kern="0" dirty="0"/>
          </a:p>
        </p:txBody>
      </p:sp>
    </p:spTree>
  </p:cSld>
  <p:clrMapOvr>
    <a:masterClrMapping/>
  </p:clrMapOvr>
  <p:transition spd="slow"/>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Line 8"/>
          <p:cNvSpPr>
            <a:spLocks noChangeShapeType="1"/>
          </p:cNvSpPr>
          <p:nvPr/>
        </p:nvSpPr>
        <p:spPr bwMode="auto">
          <a:xfrm flipH="1">
            <a:off x="3200400" y="2133600"/>
            <a:ext cx="2819400" cy="990600"/>
          </a:xfrm>
          <a:prstGeom prst="line">
            <a:avLst/>
          </a:prstGeom>
          <a:noFill/>
          <a:ln w="28575">
            <a:solidFill>
              <a:schemeClr val="accent2"/>
            </a:solidFill>
            <a:round/>
            <a:headEnd/>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3317" name="Line 9"/>
          <p:cNvSpPr>
            <a:spLocks noChangeShapeType="1"/>
          </p:cNvSpPr>
          <p:nvPr/>
        </p:nvSpPr>
        <p:spPr bwMode="auto">
          <a:xfrm flipH="1">
            <a:off x="3962400" y="2362200"/>
            <a:ext cx="2971800" cy="2286000"/>
          </a:xfrm>
          <a:prstGeom prst="line">
            <a:avLst/>
          </a:prstGeom>
          <a:noFill/>
          <a:ln w="28575">
            <a:solidFill>
              <a:schemeClr val="accent2"/>
            </a:solidFill>
            <a:round/>
            <a:headEnd/>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3318" name="Rectangle 7"/>
          <p:cNvSpPr>
            <a:spLocks noChangeArrowheads="1"/>
          </p:cNvSpPr>
          <p:nvPr/>
        </p:nvSpPr>
        <p:spPr bwMode="auto">
          <a:xfrm>
            <a:off x="5900737" y="1646238"/>
            <a:ext cx="3243263" cy="1570038"/>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en-US" altLang="en-US" sz="2400" dirty="0" err="1">
                <a:latin typeface="Garamond" panose="02020404030301010803" pitchFamily="18" charset="0"/>
                <a:ea typeface="MS PGothic" panose="020B0600070205080204" pitchFamily="34" charset="-128"/>
              </a:rPr>
              <a:t>Код</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старог</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приступа</a:t>
            </a:r>
            <a:endParaRPr lang="en-US" altLang="en-US" sz="2400" dirty="0">
              <a:latin typeface="Garamond" panose="02020404030301010803" pitchFamily="18" charset="0"/>
              <a:ea typeface="MS PGothic" panose="020B0600070205080204" pitchFamily="34" charset="-128"/>
            </a:endParaRPr>
          </a:p>
          <a:p>
            <a:pPr eaLnBrk="1" hangingPunct="1">
              <a:spcBef>
                <a:spcPct val="0"/>
              </a:spcBef>
              <a:buClrTx/>
              <a:buFontTx/>
              <a:buNone/>
            </a:pPr>
            <a:r>
              <a:rPr lang="en-US" altLang="en-US" sz="2400" dirty="0" err="1">
                <a:latin typeface="Garamond" panose="02020404030301010803" pitchFamily="18" charset="0"/>
                <a:ea typeface="MS PGothic" panose="020B0600070205080204" pitchFamily="34" charset="-128"/>
              </a:rPr>
              <a:t>експлицитна</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конверзија</a:t>
            </a:r>
            <a:endParaRPr lang="en-US" altLang="en-US" sz="2400" dirty="0">
              <a:latin typeface="Garamond" panose="02020404030301010803" pitchFamily="18" charset="0"/>
              <a:ea typeface="MS PGothic" panose="020B0600070205080204" pitchFamily="34" charset="-128"/>
            </a:endParaRPr>
          </a:p>
          <a:p>
            <a:pPr eaLnBrk="1" hangingPunct="1">
              <a:spcBef>
                <a:spcPct val="0"/>
              </a:spcBef>
              <a:buClrTx/>
              <a:buFontTx/>
              <a:buNone/>
            </a:pPr>
            <a:r>
              <a:rPr lang="en-US" altLang="en-US" sz="2400" dirty="0" err="1">
                <a:latin typeface="Garamond" panose="02020404030301010803" pitchFamily="18" charset="0"/>
                <a:ea typeface="MS PGothic" panose="020B0600070205080204" pitchFamily="34" charset="-128"/>
              </a:rPr>
              <a:t>је</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досадна</a:t>
            </a:r>
            <a:r>
              <a:rPr lang="en-US" altLang="en-US" sz="2400" dirty="0">
                <a:latin typeface="Garamond" panose="02020404030301010803" pitchFamily="18" charset="0"/>
                <a:ea typeface="MS PGothic" panose="020B0600070205080204" pitchFamily="34" charset="-128"/>
              </a:rPr>
              <a:t> </a:t>
            </a:r>
            <a:r>
              <a:rPr lang="en-US" altLang="en-US" sz="2400" dirty="0" err="1">
                <a:latin typeface="Garamond" panose="02020404030301010803" pitchFamily="18" charset="0"/>
                <a:ea typeface="MS PGothic" panose="020B0600070205080204" pitchFamily="34" charset="-128"/>
              </a:rPr>
              <a:t>али</a:t>
            </a:r>
            <a:r>
              <a:rPr lang="en-US" altLang="en-US" sz="2400" dirty="0">
                <a:latin typeface="Garamond" panose="02020404030301010803" pitchFamily="18" charset="0"/>
                <a:ea typeface="MS PGothic" panose="020B0600070205080204" pitchFamily="34" charset="-128"/>
              </a:rPr>
              <a:t> </a:t>
            </a:r>
          </a:p>
          <a:p>
            <a:pPr eaLnBrk="1" hangingPunct="1">
              <a:spcBef>
                <a:spcPct val="0"/>
              </a:spcBef>
              <a:buClrTx/>
              <a:buFontTx/>
              <a:buNone/>
            </a:pPr>
            <a:r>
              <a:rPr lang="en-US" altLang="en-US" sz="2400" dirty="0" err="1">
                <a:latin typeface="Garamond" panose="02020404030301010803" pitchFamily="18" charset="0"/>
                <a:ea typeface="MS PGothic" panose="020B0600070205080204" pitchFamily="34" charset="-128"/>
              </a:rPr>
              <a:t>суштински</a:t>
            </a:r>
            <a:r>
              <a:rPr lang="en-US" altLang="en-US" sz="2400" dirty="0">
                <a:latin typeface="Garamond" panose="02020404030301010803" pitchFamily="18" charset="0"/>
                <a:ea typeface="MS PGothic" panose="020B0600070205080204" pitchFamily="34" charset="-128"/>
              </a:rPr>
              <a:t> </a:t>
            </a:r>
            <a:r>
              <a:rPr lang="sr-Cyrl-RS" altLang="en-US" sz="2400" dirty="0">
                <a:latin typeface="Garamond" panose="02020404030301010803" pitchFamily="18" charset="0"/>
                <a:ea typeface="MS PGothic" panose="020B0600070205080204" pitchFamily="34" charset="-128"/>
              </a:rPr>
              <a:t>неопходна</a:t>
            </a:r>
            <a:r>
              <a:rPr lang="en-US" altLang="en-US" sz="2400" dirty="0">
                <a:latin typeface="Garamond" panose="02020404030301010803" pitchFamily="18" charset="0"/>
                <a:ea typeface="MS PGothic" panose="020B0600070205080204" pitchFamily="34" charset="-128"/>
              </a:rPr>
              <a:t>!</a:t>
            </a:r>
          </a:p>
        </p:txBody>
      </p:sp>
      <p:sp>
        <p:nvSpPr>
          <p:cNvPr id="12"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Предности генеричког типа</a:t>
            </a:r>
            <a:endParaRPr lang="en-US" kern="0" dirty="0">
              <a:solidFill>
                <a:srgbClr val="0070C0"/>
              </a:solidFill>
            </a:endParaRPr>
          </a:p>
        </p:txBody>
      </p:sp>
      <p:sp>
        <p:nvSpPr>
          <p:cNvPr id="2" name="Rectangle 1"/>
          <p:cNvSpPr/>
          <p:nvPr/>
        </p:nvSpPr>
        <p:spPr>
          <a:xfrm>
            <a:off x="230980" y="2057400"/>
            <a:ext cx="5788820" cy="3785652"/>
          </a:xfrm>
          <a:prstGeom prst="rect">
            <a:avLst/>
          </a:prstGeom>
        </p:spPr>
        <p:txBody>
          <a:bodyPr wrap="square">
            <a:spAutoFit/>
          </a:bodyPr>
          <a:lstStyle/>
          <a:p>
            <a:r>
              <a:rPr lang="sr-Latn-RS" sz="1500" dirty="0">
                <a:solidFill>
                  <a:srgbClr val="000000"/>
                </a:solidFill>
                <a:latin typeface="Courier New" panose="02070309020205020404" pitchFamily="49" charset="0"/>
              </a:rPr>
              <a:t>List stones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LinkedList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RED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GREEN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RED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first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smtClean="0">
              <a:solidFill>
                <a:srgbClr val="000000"/>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countStones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Color 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int</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tally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Iterator </a:t>
            </a:r>
            <a:r>
              <a:rPr lang="sr-Latn-RS" sz="1500" dirty="0">
                <a:solidFill>
                  <a:srgbClr val="000000"/>
                </a:solidFill>
                <a:latin typeface="Courier New" panose="02070309020205020404" pitchFamily="49" charset="0"/>
              </a:rPr>
              <a:t>it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iterator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while</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hasNext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stone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next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tally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tally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solidFill>
                <a:srgbClr val="000000"/>
              </a:solidFill>
              <a:latin typeface="Courier New" panose="02070309020205020404" pitchFamily="49" charset="0"/>
            </a:endParaRPr>
          </a:p>
        </p:txBody>
      </p:sp>
      <p:sp>
        <p:nvSpPr>
          <p:cNvPr id="3" name="Rectangle 2"/>
          <p:cNvSpPr/>
          <p:nvPr/>
        </p:nvSpPr>
        <p:spPr>
          <a:xfrm>
            <a:off x="228600" y="2067987"/>
            <a:ext cx="5638800" cy="372321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318"/>
                                        </p:tgtEl>
                                        <p:attrNameLst>
                                          <p:attrName>style.visibility</p:attrName>
                                        </p:attrNameLst>
                                      </p:cBhvr>
                                      <p:to>
                                        <p:strVal val="visible"/>
                                      </p:to>
                                    </p:set>
                                    <p:animEffect transition="in" filter="fade">
                                      <p:cBhvr>
                                        <p:cTn id="7" dur="500"/>
                                        <p:tgtEl>
                                          <p:spTgt spid="133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316"/>
                                        </p:tgtEl>
                                        <p:attrNameLst>
                                          <p:attrName>style.visibility</p:attrName>
                                        </p:attrNameLst>
                                      </p:cBhvr>
                                      <p:to>
                                        <p:strVal val="visible"/>
                                      </p:to>
                                    </p:set>
                                    <p:animEffect transition="in" filter="fade">
                                      <p:cBhvr>
                                        <p:cTn id="10" dur="500"/>
                                        <p:tgtEl>
                                          <p:spTgt spid="133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317"/>
                                        </p:tgtEl>
                                        <p:attrNameLst>
                                          <p:attrName>style.visibility</p:attrName>
                                        </p:attrNameLst>
                                      </p:cBhvr>
                                      <p:to>
                                        <p:strVal val="visible"/>
                                      </p:to>
                                    </p:set>
                                    <p:animEffect transition="in" filter="fade">
                                      <p:cBhvr>
                                        <p:cTn id="13" dur="500"/>
                                        <p:tgtEl>
                                          <p:spTgt spid="133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6" grpId="0" animBg="1"/>
      <p:bldP spid="13317" grpId="0" animBg="1"/>
      <p:bldP spid="133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Line 10"/>
          <p:cNvSpPr>
            <a:spLocks noChangeShapeType="1"/>
          </p:cNvSpPr>
          <p:nvPr/>
        </p:nvSpPr>
        <p:spPr bwMode="auto">
          <a:xfrm>
            <a:off x="2438400" y="1828800"/>
            <a:ext cx="1782763" cy="788988"/>
          </a:xfrm>
          <a:prstGeom prst="line">
            <a:avLst/>
          </a:prstGeom>
          <a:noFill/>
          <a:ln w="28575">
            <a:solidFill>
              <a:srgbClr val="C00000"/>
            </a:solidFill>
            <a:round/>
            <a:headEnd/>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4341" name="Rectangle 8"/>
          <p:cNvSpPr>
            <a:spLocks noChangeArrowheads="1"/>
          </p:cNvSpPr>
          <p:nvPr/>
        </p:nvSpPr>
        <p:spPr bwMode="auto">
          <a:xfrm>
            <a:off x="228600" y="1647825"/>
            <a:ext cx="2857500" cy="2308225"/>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en-US" altLang="en-US" sz="2400">
                <a:latin typeface="Garamond" panose="02020404030301010803" pitchFamily="18" charset="0"/>
                <a:ea typeface="MS PGothic" panose="020B0600070205080204" pitchFamily="34" charset="-128"/>
              </a:rPr>
              <a:t>У новом приступу</a:t>
            </a:r>
          </a:p>
          <a:p>
            <a:pPr eaLnBrk="1" hangingPunct="1">
              <a:spcBef>
                <a:spcPct val="0"/>
              </a:spcBef>
              <a:buClrTx/>
              <a:buFontTx/>
              <a:buNone/>
            </a:pPr>
            <a:r>
              <a:rPr lang="en-US" altLang="en-US" sz="2400">
                <a:latin typeface="Garamond" panose="02020404030301010803" pitchFamily="18" charset="0"/>
                <a:ea typeface="MS PGothic" panose="020B0600070205080204" pitchFamily="34" charset="-128"/>
              </a:rPr>
              <a:t>интерфејс </a:t>
            </a:r>
            <a:r>
              <a:rPr lang="en-US" altLang="en-US" sz="1800">
                <a:ea typeface="MS PGothic" panose="020B0600070205080204" pitchFamily="34" charset="-128"/>
              </a:rPr>
              <a:t>List</a:t>
            </a:r>
            <a:r>
              <a:rPr lang="en-US" altLang="en-US" sz="1800">
                <a:latin typeface="Garamond" panose="02020404030301010803" pitchFamily="18" charset="0"/>
                <a:ea typeface="MS PGothic" panose="020B0600070205080204" pitchFamily="34" charset="-128"/>
              </a:rPr>
              <a:t> </a:t>
            </a:r>
            <a:r>
              <a:rPr lang="en-US" altLang="en-US" sz="2400">
                <a:latin typeface="Garamond" panose="02020404030301010803" pitchFamily="18" charset="0"/>
                <a:ea typeface="MS PGothic" panose="020B0600070205080204" pitchFamily="34" charset="-128"/>
              </a:rPr>
              <a:t>је </a:t>
            </a:r>
            <a:r>
              <a:rPr lang="en-US" altLang="en-US" sz="2400">
                <a:solidFill>
                  <a:srgbClr val="C00000"/>
                </a:solidFill>
                <a:latin typeface="Garamond" panose="02020404030301010803" pitchFamily="18" charset="0"/>
                <a:ea typeface="MS PGothic" panose="020B0600070205080204" pitchFamily="34" charset="-128"/>
              </a:rPr>
              <a:t>генерички интерфејс</a:t>
            </a:r>
            <a:r>
              <a:rPr lang="en-US" altLang="en-US" sz="2400" i="1">
                <a:solidFill>
                  <a:srgbClr val="C00000"/>
                </a:solidFill>
                <a:latin typeface="Garamond" panose="02020404030301010803" pitchFamily="18" charset="0"/>
                <a:ea typeface="MS PGothic" panose="020B0600070205080204" pitchFamily="34" charset="-128"/>
              </a:rPr>
              <a:t> </a:t>
            </a:r>
            <a:r>
              <a:rPr lang="en-US" altLang="en-US" sz="2400">
                <a:latin typeface="Garamond" panose="02020404030301010803" pitchFamily="18" charset="0"/>
                <a:ea typeface="MS PGothic" panose="020B0600070205080204" pitchFamily="34" charset="-128"/>
              </a:rPr>
              <a:t>коме тип елемента листе представља</a:t>
            </a:r>
          </a:p>
          <a:p>
            <a:pPr eaLnBrk="1" hangingPunct="1">
              <a:spcBef>
                <a:spcPct val="0"/>
              </a:spcBef>
              <a:buClrTx/>
              <a:buFontTx/>
              <a:buNone/>
            </a:pPr>
            <a:r>
              <a:rPr lang="en-US" altLang="en-US" sz="2400">
                <a:solidFill>
                  <a:srgbClr val="C00000"/>
                </a:solidFill>
                <a:latin typeface="Garamond" panose="02020404030301010803" pitchFamily="18" charset="0"/>
                <a:ea typeface="MS PGothic" panose="020B0600070205080204" pitchFamily="34" charset="-128"/>
              </a:rPr>
              <a:t>параметар</a:t>
            </a:r>
            <a:r>
              <a:rPr lang="en-US" altLang="en-US" sz="2400">
                <a:solidFill>
                  <a:schemeClr val="accent2"/>
                </a:solidFill>
                <a:latin typeface="Garamond" panose="02020404030301010803" pitchFamily="18" charset="0"/>
                <a:ea typeface="MS PGothic" panose="020B0600070205080204" pitchFamily="34" charset="-128"/>
              </a:rPr>
              <a:t>.</a:t>
            </a:r>
            <a:endParaRPr lang="en-US" altLang="en-US" sz="2400">
              <a:latin typeface="Garamond" panose="02020404030301010803" pitchFamily="18" charset="0"/>
              <a:ea typeface="MS PGothic" panose="020B0600070205080204" pitchFamily="34" charset="-128"/>
            </a:endParaRPr>
          </a:p>
        </p:txBody>
      </p:sp>
      <p:sp>
        <p:nvSpPr>
          <p:cNvPr id="11"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Предности генеричког типа (2)</a:t>
            </a:r>
            <a:endParaRPr lang="en-US" kern="0" dirty="0">
              <a:solidFill>
                <a:srgbClr val="0070C0"/>
              </a:solidFill>
            </a:endParaRPr>
          </a:p>
        </p:txBody>
      </p:sp>
      <p:sp>
        <p:nvSpPr>
          <p:cNvPr id="2" name="Rectangle 1"/>
          <p:cNvSpPr/>
          <p:nvPr/>
        </p:nvSpPr>
        <p:spPr>
          <a:xfrm>
            <a:off x="3238500" y="2617788"/>
            <a:ext cx="5905500" cy="3554819"/>
          </a:xfrm>
          <a:prstGeom prst="rect">
            <a:avLst/>
          </a:prstGeom>
        </p:spPr>
        <p:txBody>
          <a:bodyPr wrap="square">
            <a:spAutoFit/>
          </a:bodyPr>
          <a:lstStyle/>
          <a:p>
            <a:r>
              <a:rPr lang="sr-Latn-RS" sz="1500" dirty="0">
                <a:solidFill>
                  <a:srgbClr val="000000"/>
                </a:solidFill>
                <a:latin typeface="Courier New" panose="02070309020205020404" pitchFamily="49" charset="0"/>
              </a:rPr>
              <a:t>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stones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LinkedList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add</a:t>
            </a:r>
            <a:r>
              <a:rPr lang="sr-Latn-RS" sz="1500" b="1" dirty="0">
                <a:solidFill>
                  <a:srgbClr val="000080"/>
                </a:solidFill>
                <a:latin typeface="Courier New" panose="02070309020205020404" pitchFamily="49" charset="0"/>
              </a:rPr>
              <a:t>(</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RED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GREEN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RED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first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/*no cast*/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countStones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Color 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int</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tally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/*no temporary*/</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for</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 stone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008000"/>
                </a:solidFill>
                <a:latin typeface="Courier New" panose="02070309020205020404" pitchFamily="49" charset="0"/>
              </a:rPr>
              <a:t>/*</a:t>
            </a:r>
            <a:r>
              <a:rPr lang="sr-Latn-RS" sz="1500" dirty="0">
                <a:solidFill>
                  <a:srgbClr val="008000"/>
                </a:solidFill>
                <a:latin typeface="Courier New" panose="02070309020205020404" pitchFamily="49" charset="0"/>
              </a:rPr>
              <a:t>no temporary, no cast*/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color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tally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b="1" dirty="0" smtClean="0">
              <a:solidFill>
                <a:srgbClr val="000080"/>
              </a:solidFill>
              <a:latin typeface="Courier New" panose="02070309020205020404" pitchFamily="49" charset="0"/>
            </a:endParaRPr>
          </a:p>
          <a:p>
            <a:r>
              <a:rPr lang="sr-Cyrl-RS" sz="1500" b="1" dirty="0">
                <a:solidFill>
                  <a:srgbClr val="00008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tally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Latn-RS" sz="1500" dirty="0">
              <a:effectLst/>
            </a:endParaRPr>
          </a:p>
        </p:txBody>
      </p:sp>
      <p:sp>
        <p:nvSpPr>
          <p:cNvPr id="3" name="Rectangle 2"/>
          <p:cNvSpPr/>
          <p:nvPr/>
        </p:nvSpPr>
        <p:spPr>
          <a:xfrm>
            <a:off x="3238500" y="2617788"/>
            <a:ext cx="5372100" cy="35548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341"/>
                                        </p:tgtEl>
                                        <p:attrNameLst>
                                          <p:attrName>style.visibility</p:attrName>
                                        </p:attrNameLst>
                                      </p:cBhvr>
                                      <p:to>
                                        <p:strVal val="visible"/>
                                      </p:to>
                                    </p:set>
                                    <p:animEffect transition="in" filter="fade">
                                      <p:cBhvr>
                                        <p:cTn id="7" dur="500"/>
                                        <p:tgtEl>
                                          <p:spTgt spid="143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340"/>
                                        </p:tgtEl>
                                        <p:attrNameLst>
                                          <p:attrName>style.visibility</p:attrName>
                                        </p:attrNameLst>
                                      </p:cBhvr>
                                      <p:to>
                                        <p:strVal val="visible"/>
                                      </p:to>
                                    </p:set>
                                    <p:animEffect transition="in" filter="fade">
                                      <p:cBhvr>
                                        <p:cTn id="10" dur="500"/>
                                        <p:tgtEl>
                                          <p:spTgt spid="143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0" grpId="0" animBg="1"/>
      <p:bldP spid="1434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Line 16"/>
          <p:cNvSpPr>
            <a:spLocks noChangeShapeType="1"/>
          </p:cNvSpPr>
          <p:nvPr/>
        </p:nvSpPr>
        <p:spPr bwMode="auto">
          <a:xfrm flipH="1">
            <a:off x="4572000" y="2057400"/>
            <a:ext cx="1270000" cy="0"/>
          </a:xfrm>
          <a:prstGeom prst="line">
            <a:avLst/>
          </a:prstGeom>
          <a:noFill/>
          <a:ln w="28575">
            <a:solidFill>
              <a:srgbClr val="C00000"/>
            </a:solidFill>
            <a:round/>
            <a:headEnd type="none" w="lg" len="lg"/>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5365" name="Line 17"/>
          <p:cNvSpPr>
            <a:spLocks noChangeShapeType="1"/>
          </p:cNvSpPr>
          <p:nvPr/>
        </p:nvSpPr>
        <p:spPr bwMode="auto">
          <a:xfrm flipH="1" flipV="1">
            <a:off x="4114800" y="2679699"/>
            <a:ext cx="1727200" cy="292101"/>
          </a:xfrm>
          <a:prstGeom prst="line">
            <a:avLst/>
          </a:prstGeom>
          <a:noFill/>
          <a:ln w="28575">
            <a:solidFill>
              <a:srgbClr val="C00000"/>
            </a:solidFill>
            <a:round/>
            <a:headEnd type="none" w="lg" len="lg"/>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5366" name="Line 18"/>
          <p:cNvSpPr>
            <a:spLocks noChangeShapeType="1"/>
          </p:cNvSpPr>
          <p:nvPr/>
        </p:nvSpPr>
        <p:spPr bwMode="auto">
          <a:xfrm flipH="1">
            <a:off x="5641975" y="4433888"/>
            <a:ext cx="1270000" cy="0"/>
          </a:xfrm>
          <a:prstGeom prst="line">
            <a:avLst/>
          </a:prstGeom>
          <a:noFill/>
          <a:ln w="28575">
            <a:solidFill>
              <a:srgbClr val="C00000"/>
            </a:solidFill>
            <a:round/>
            <a:headEnd type="none" w="lg" len="lg"/>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5367" name="Line 19"/>
          <p:cNvSpPr>
            <a:spLocks noChangeShapeType="1"/>
          </p:cNvSpPr>
          <p:nvPr/>
        </p:nvSpPr>
        <p:spPr bwMode="auto">
          <a:xfrm flipH="1" flipV="1">
            <a:off x="4800600" y="4899025"/>
            <a:ext cx="2111375" cy="358775"/>
          </a:xfrm>
          <a:prstGeom prst="line">
            <a:avLst/>
          </a:prstGeom>
          <a:noFill/>
          <a:ln w="28575">
            <a:solidFill>
              <a:srgbClr val="C00000"/>
            </a:solidFill>
            <a:round/>
            <a:headEnd type="none" w="lg" len="lg"/>
            <a:tailEnd type="arrow" w="lg" len="lg"/>
          </a:ln>
          <a:extLst>
            <a:ext uri="{909E8E84-426E-40DD-AFC4-6F175D3DCCD1}">
              <a14:hiddenFill xmlns:a14="http://schemas.microsoft.com/office/drawing/2010/main">
                <a:noFill/>
              </a14:hiddenFill>
            </a:ext>
          </a:extLst>
        </p:spPr>
        <p:txBody>
          <a:bodyPr wrap="none" anchor="ctr"/>
          <a:lstStyle/>
          <a:p>
            <a:endParaRPr lang="sr-Latn-RS"/>
          </a:p>
        </p:txBody>
      </p:sp>
      <p:sp>
        <p:nvSpPr>
          <p:cNvPr id="15368" name="Rectangle 25"/>
          <p:cNvSpPr>
            <a:spLocks noChangeArrowheads="1"/>
          </p:cNvSpPr>
          <p:nvPr/>
        </p:nvSpPr>
        <p:spPr bwMode="auto">
          <a:xfrm>
            <a:off x="95250" y="1905000"/>
            <a:ext cx="1076325" cy="830263"/>
          </a:xfrm>
          <a:prstGeom prst="rect">
            <a:avLst/>
          </a:prstGeom>
          <a:solidFill>
            <a:schemeClr val="accent1"/>
          </a:solidFill>
          <a:ln>
            <a:noFill/>
          </a:ln>
          <a:extLs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solidFill>
                  <a:srgbClr val="FF0000"/>
                </a:solidFill>
                <a:latin typeface="Helvetica" panose="020B0604020202020204" pitchFamily="34" charset="0"/>
                <a:ea typeface="MS PGothic" panose="020B0600070205080204" pitchFamily="34" charset="-128"/>
              </a:rPr>
              <a:t>стари</a:t>
            </a:r>
            <a:r>
              <a:rPr lang="en-US" altLang="en-US" sz="2400">
                <a:solidFill>
                  <a:srgbClr val="FF0000"/>
                </a:solidFill>
                <a:latin typeface="Helvetica" panose="020B0604020202020204" pitchFamily="34" charset="0"/>
                <a:ea typeface="MS PGothic" panose="020B0600070205080204" pitchFamily="34" charset="-128"/>
              </a:rPr>
              <a:t> </a:t>
            </a:r>
          </a:p>
          <a:p>
            <a:pPr eaLnBrk="1" hangingPunct="1">
              <a:spcBef>
                <a:spcPct val="0"/>
              </a:spcBef>
              <a:buClrTx/>
              <a:buFontTx/>
              <a:buNone/>
            </a:pPr>
            <a:r>
              <a:rPr lang="sr-Cyrl-CS" altLang="en-US" sz="2400">
                <a:solidFill>
                  <a:srgbClr val="FF0000"/>
                </a:solidFill>
                <a:latin typeface="Helvetica" panose="020B0604020202020204" pitchFamily="34" charset="0"/>
                <a:ea typeface="MS PGothic" panose="020B0600070205080204" pitchFamily="34" charset="-128"/>
              </a:rPr>
              <a:t>начин</a:t>
            </a:r>
            <a:endParaRPr lang="en-US" altLang="en-US" sz="2400">
              <a:solidFill>
                <a:srgbClr val="FF0000"/>
              </a:solidFill>
              <a:latin typeface="Helvetica" panose="020B0604020202020204" pitchFamily="34" charset="0"/>
              <a:ea typeface="MS PGothic" panose="020B0600070205080204" pitchFamily="34" charset="-128"/>
            </a:endParaRPr>
          </a:p>
        </p:txBody>
      </p:sp>
      <p:sp>
        <p:nvSpPr>
          <p:cNvPr id="15369" name="Rectangle 26"/>
          <p:cNvSpPr>
            <a:spLocks noChangeArrowheads="1"/>
          </p:cNvSpPr>
          <p:nvPr/>
        </p:nvSpPr>
        <p:spPr bwMode="auto">
          <a:xfrm>
            <a:off x="76200" y="4191000"/>
            <a:ext cx="1106488" cy="830263"/>
          </a:xfrm>
          <a:prstGeom prst="rect">
            <a:avLst/>
          </a:prstGeom>
          <a:solidFill>
            <a:schemeClr val="accent1"/>
          </a:solidFill>
          <a:ln>
            <a:noFill/>
          </a:ln>
          <a:extLst>
            <a:ext uri="{91240B29-F687-4F45-9708-019B960494DF}">
              <a14:hiddenLine xmlns:a14="http://schemas.microsoft.com/office/drawing/2010/main" w="2857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solidFill>
                  <a:srgbClr val="FF0000"/>
                </a:solidFill>
                <a:latin typeface="Helvetica" panose="020B0604020202020204" pitchFamily="34" charset="0"/>
                <a:ea typeface="MS PGothic" panose="020B0600070205080204" pitchFamily="34" charset="-128"/>
              </a:rPr>
              <a:t>нови</a:t>
            </a:r>
          </a:p>
          <a:p>
            <a:pPr eaLnBrk="1" hangingPunct="1">
              <a:spcBef>
                <a:spcPct val="0"/>
              </a:spcBef>
              <a:buClrTx/>
              <a:buFontTx/>
              <a:buNone/>
            </a:pPr>
            <a:r>
              <a:rPr lang="sr-Cyrl-CS" altLang="en-US" sz="2400">
                <a:solidFill>
                  <a:srgbClr val="FF0000"/>
                </a:solidFill>
                <a:latin typeface="Helvetica" panose="020B0604020202020204" pitchFamily="34" charset="0"/>
                <a:ea typeface="MS PGothic" panose="020B0600070205080204" pitchFamily="34" charset="-128"/>
              </a:rPr>
              <a:t>начин</a:t>
            </a:r>
            <a:r>
              <a:rPr lang="sr-Cyrl-CS" altLang="en-US" sz="2400">
                <a:solidFill>
                  <a:schemeClr val="accent2"/>
                </a:solidFill>
                <a:latin typeface="Helvetica" panose="020B0604020202020204" pitchFamily="34" charset="0"/>
                <a:ea typeface="MS PGothic" panose="020B0600070205080204" pitchFamily="34" charset="-128"/>
              </a:rPr>
              <a:t> </a:t>
            </a:r>
            <a:endParaRPr lang="en-US" altLang="en-US" sz="2400">
              <a:solidFill>
                <a:schemeClr val="accent2"/>
              </a:solidFill>
              <a:latin typeface="Helvetica" panose="020B0604020202020204" pitchFamily="34" charset="0"/>
              <a:ea typeface="MS PGothic" panose="020B0600070205080204" pitchFamily="34" charset="-128"/>
            </a:endParaRPr>
          </a:p>
        </p:txBody>
      </p:sp>
      <p:sp>
        <p:nvSpPr>
          <p:cNvPr id="15370" name="Rectangle 9"/>
          <p:cNvSpPr>
            <a:spLocks noChangeArrowheads="1"/>
          </p:cNvSpPr>
          <p:nvPr/>
        </p:nvSpPr>
        <p:spPr bwMode="auto">
          <a:xfrm>
            <a:off x="5273675" y="1828800"/>
            <a:ext cx="2232025" cy="46196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Нема провере</a:t>
            </a:r>
            <a:endParaRPr lang="en-US" altLang="en-US" sz="2400">
              <a:latin typeface="Helvetica" panose="020B0604020202020204" pitchFamily="34" charset="0"/>
              <a:ea typeface="MS PGothic" panose="020B0600070205080204" pitchFamily="34" charset="-128"/>
            </a:endParaRPr>
          </a:p>
        </p:txBody>
      </p:sp>
      <p:sp>
        <p:nvSpPr>
          <p:cNvPr id="15371" name="Rectangle 10"/>
          <p:cNvSpPr>
            <a:spLocks noChangeArrowheads="1"/>
          </p:cNvSpPr>
          <p:nvPr/>
        </p:nvSpPr>
        <p:spPr bwMode="auto">
          <a:xfrm>
            <a:off x="5273675" y="2743200"/>
            <a:ext cx="3717925" cy="83026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Грешка при извршавању</a:t>
            </a:r>
          </a:p>
          <a:p>
            <a:pPr eaLnBrk="1" hangingPunct="1">
              <a:spcBef>
                <a:spcPct val="0"/>
              </a:spcBef>
              <a:buClrTx/>
              <a:buFontTx/>
              <a:buNone/>
            </a:pPr>
            <a:r>
              <a:rPr lang="en-US" altLang="en-US" sz="2400">
                <a:latin typeface="Helvetica" panose="020B0604020202020204" pitchFamily="34" charset="0"/>
                <a:ea typeface="MS PGothic" panose="020B0600070205080204" pitchFamily="34" charset="-128"/>
              </a:rPr>
              <a:t>Runtime error</a:t>
            </a:r>
          </a:p>
        </p:txBody>
      </p:sp>
      <p:sp>
        <p:nvSpPr>
          <p:cNvPr id="15372" name="Rectangle 11"/>
          <p:cNvSpPr>
            <a:spLocks noChangeArrowheads="1"/>
          </p:cNvSpPr>
          <p:nvPr/>
        </p:nvSpPr>
        <p:spPr bwMode="auto">
          <a:xfrm>
            <a:off x="6680200" y="4049376"/>
            <a:ext cx="2103438" cy="83026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dirty="0">
                <a:latin typeface="Helvetica" panose="020B0604020202020204" pitchFamily="34" charset="0"/>
                <a:ea typeface="MS PGothic" panose="020B0600070205080204" pitchFamily="34" charset="-128"/>
              </a:rPr>
              <a:t>Провера при </a:t>
            </a:r>
          </a:p>
          <a:p>
            <a:pPr eaLnBrk="1" hangingPunct="1">
              <a:spcBef>
                <a:spcPct val="0"/>
              </a:spcBef>
              <a:buClrTx/>
              <a:buFontTx/>
              <a:buNone/>
            </a:pPr>
            <a:r>
              <a:rPr lang="sr-Cyrl-CS" altLang="en-US" sz="2400" dirty="0">
                <a:latin typeface="Helvetica" panose="020B0604020202020204" pitchFamily="34" charset="0"/>
                <a:ea typeface="MS PGothic" panose="020B0600070205080204" pitchFamily="34" charset="-128"/>
              </a:rPr>
              <a:t>превођењу</a:t>
            </a:r>
            <a:endParaRPr lang="en-US" altLang="en-US" sz="2400" dirty="0">
              <a:latin typeface="Helvetica" panose="020B0604020202020204" pitchFamily="34" charset="0"/>
              <a:ea typeface="MS PGothic" panose="020B0600070205080204" pitchFamily="34" charset="-128"/>
            </a:endParaRPr>
          </a:p>
        </p:txBody>
      </p:sp>
      <p:sp>
        <p:nvSpPr>
          <p:cNvPr id="15373" name="Rectangle 12"/>
          <p:cNvSpPr>
            <a:spLocks noChangeArrowheads="1"/>
          </p:cNvSpPr>
          <p:nvPr/>
        </p:nvSpPr>
        <p:spPr bwMode="auto">
          <a:xfrm>
            <a:off x="6172200" y="5065713"/>
            <a:ext cx="2611438" cy="830262"/>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Извршење је без</a:t>
            </a:r>
          </a:p>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проблема</a:t>
            </a:r>
            <a:endParaRPr lang="en-US" altLang="en-US" sz="2400">
              <a:latin typeface="Helvetica" panose="020B0604020202020204" pitchFamily="34" charset="0"/>
              <a:ea typeface="MS PGothic" panose="020B0600070205080204" pitchFamily="34" charset="-128"/>
            </a:endParaRPr>
          </a:p>
        </p:txBody>
      </p:sp>
      <p:sp>
        <p:nvSpPr>
          <p:cNvPr id="16"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Предности генеричког </a:t>
            </a:r>
            <a:r>
              <a:rPr lang="x-none" kern="0" smtClean="0">
                <a:solidFill>
                  <a:srgbClr val="0070C0"/>
                </a:solidFill>
              </a:rPr>
              <a:t>типа (</a:t>
            </a:r>
            <a:r>
              <a:rPr lang="en-US" kern="0" dirty="0" smtClean="0">
                <a:solidFill>
                  <a:srgbClr val="0070C0"/>
                </a:solidFill>
              </a:rPr>
              <a:t>3</a:t>
            </a:r>
            <a:r>
              <a:rPr lang="x-none" kern="0" smtClean="0">
                <a:solidFill>
                  <a:srgbClr val="0070C0"/>
                </a:solidFill>
              </a:rPr>
              <a:t>)</a:t>
            </a:r>
            <a:endParaRPr lang="en-US" kern="0" dirty="0">
              <a:solidFill>
                <a:srgbClr val="0070C0"/>
              </a:solidFill>
            </a:endParaRPr>
          </a:p>
        </p:txBody>
      </p:sp>
      <p:sp>
        <p:nvSpPr>
          <p:cNvPr id="2" name="Rectangle 1"/>
          <p:cNvSpPr/>
          <p:nvPr/>
        </p:nvSpPr>
        <p:spPr>
          <a:xfrm>
            <a:off x="1171575" y="1668464"/>
            <a:ext cx="4572000" cy="1015663"/>
          </a:xfrm>
          <a:prstGeom prst="rect">
            <a:avLst/>
          </a:prstGeom>
        </p:spPr>
        <p:txBody>
          <a:bodyPr>
            <a:spAutoFit/>
          </a:bodyPr>
          <a:lstStyle/>
          <a:p>
            <a:r>
              <a:rPr lang="sr-Latn-RS" sz="1500" dirty="0">
                <a:solidFill>
                  <a:srgbClr val="000000"/>
                </a:solidFill>
                <a:latin typeface="Courier New" panose="02070309020205020404" pitchFamily="49" charset="0"/>
              </a:rPr>
              <a:t>List stones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LinkedList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add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“ovo nije kamen”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stone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endParaRPr lang="sr-Latn-RS" sz="1500" dirty="0">
              <a:effectLst/>
            </a:endParaRPr>
          </a:p>
        </p:txBody>
      </p:sp>
      <p:sp>
        <p:nvSpPr>
          <p:cNvPr id="3" name="Rectangle 2"/>
          <p:cNvSpPr/>
          <p:nvPr/>
        </p:nvSpPr>
        <p:spPr>
          <a:xfrm>
            <a:off x="1182688" y="4028739"/>
            <a:ext cx="5599112" cy="1015663"/>
          </a:xfrm>
          <a:prstGeom prst="rect">
            <a:avLst/>
          </a:prstGeom>
        </p:spPr>
        <p:txBody>
          <a:bodyPr wrap="square">
            <a:spAutoFit/>
          </a:bodyPr>
          <a:lstStyle/>
          <a:p>
            <a:r>
              <a:rPr lang="sr-Latn-RS" sz="1500" dirty="0">
                <a:solidFill>
                  <a:srgbClr val="000000"/>
                </a:solidFill>
                <a:latin typeface="Courier New" panose="02070309020205020404" pitchFamily="49" charset="0"/>
              </a:rPr>
              <a:t>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stones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LinkedList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Stone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add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“ovo nije kamen”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Stone </a:t>
            </a:r>
            <a:r>
              <a:rPr lang="sr-Latn-RS" sz="1500" dirty="0">
                <a:solidFill>
                  <a:srgbClr val="000000"/>
                </a:solidFill>
                <a:latin typeface="Courier New" panose="02070309020205020404" pitchFamily="49" charset="0"/>
              </a:rPr>
              <a:t>stone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stones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endParaRPr lang="sr-Latn-RS" sz="1500" dirty="0">
              <a:effectLst/>
            </a:endParaRPr>
          </a:p>
        </p:txBody>
      </p:sp>
      <p:sp>
        <p:nvSpPr>
          <p:cNvPr id="4" name="Rectangle 3"/>
          <p:cNvSpPr/>
          <p:nvPr/>
        </p:nvSpPr>
        <p:spPr>
          <a:xfrm>
            <a:off x="1182688" y="1668464"/>
            <a:ext cx="4227512" cy="115093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5" name="Rectangle 4"/>
          <p:cNvSpPr/>
          <p:nvPr/>
        </p:nvSpPr>
        <p:spPr>
          <a:xfrm>
            <a:off x="1182688" y="4028739"/>
            <a:ext cx="5294312" cy="99252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368"/>
                                        </p:tgtEl>
                                        <p:attrNameLst>
                                          <p:attrName>style.visibility</p:attrName>
                                        </p:attrNameLst>
                                      </p:cBhvr>
                                      <p:to>
                                        <p:strVal val="visible"/>
                                      </p:to>
                                    </p:set>
                                    <p:animEffect transition="in" filter="fade">
                                      <p:cBhvr>
                                        <p:cTn id="7" dur="500"/>
                                        <p:tgtEl>
                                          <p:spTgt spid="1536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370"/>
                                        </p:tgtEl>
                                        <p:attrNameLst>
                                          <p:attrName>style.visibility</p:attrName>
                                        </p:attrNameLst>
                                      </p:cBhvr>
                                      <p:to>
                                        <p:strVal val="visible"/>
                                      </p:to>
                                    </p:set>
                                    <p:animEffect transition="in" filter="fade">
                                      <p:cBhvr>
                                        <p:cTn id="12" dur="500"/>
                                        <p:tgtEl>
                                          <p:spTgt spid="1537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5371"/>
                                        </p:tgtEl>
                                        <p:attrNameLst>
                                          <p:attrName>style.visibility</p:attrName>
                                        </p:attrNameLst>
                                      </p:cBhvr>
                                      <p:to>
                                        <p:strVal val="visible"/>
                                      </p:to>
                                    </p:set>
                                    <p:animEffect transition="in" filter="fade">
                                      <p:cBhvr>
                                        <p:cTn id="15" dur="500"/>
                                        <p:tgtEl>
                                          <p:spTgt spid="1537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365"/>
                                        </p:tgtEl>
                                        <p:attrNameLst>
                                          <p:attrName>style.visibility</p:attrName>
                                        </p:attrNameLst>
                                      </p:cBhvr>
                                      <p:to>
                                        <p:strVal val="visible"/>
                                      </p:to>
                                    </p:set>
                                    <p:animEffect transition="in" filter="fade">
                                      <p:cBhvr>
                                        <p:cTn id="18" dur="500"/>
                                        <p:tgtEl>
                                          <p:spTgt spid="1536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364"/>
                                        </p:tgtEl>
                                        <p:attrNameLst>
                                          <p:attrName>style.visibility</p:attrName>
                                        </p:attrNameLst>
                                      </p:cBhvr>
                                      <p:to>
                                        <p:strVal val="visible"/>
                                      </p:to>
                                    </p:set>
                                    <p:animEffect transition="in" filter="fade">
                                      <p:cBhvr>
                                        <p:cTn id="21" dur="500"/>
                                        <p:tgtEl>
                                          <p:spTgt spid="15364"/>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369"/>
                                        </p:tgtEl>
                                        <p:attrNameLst>
                                          <p:attrName>style.visibility</p:attrName>
                                        </p:attrNameLst>
                                      </p:cBhvr>
                                      <p:to>
                                        <p:strVal val="visible"/>
                                      </p:to>
                                    </p:set>
                                    <p:animEffect transition="in" filter="fade">
                                      <p:cBhvr>
                                        <p:cTn id="26" dur="500"/>
                                        <p:tgtEl>
                                          <p:spTgt spid="15369"/>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5372"/>
                                        </p:tgtEl>
                                        <p:attrNameLst>
                                          <p:attrName>style.visibility</p:attrName>
                                        </p:attrNameLst>
                                      </p:cBhvr>
                                      <p:to>
                                        <p:strVal val="visible"/>
                                      </p:to>
                                    </p:set>
                                    <p:animEffect transition="in" filter="fade">
                                      <p:cBhvr>
                                        <p:cTn id="31" dur="500"/>
                                        <p:tgtEl>
                                          <p:spTgt spid="1537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373"/>
                                        </p:tgtEl>
                                        <p:attrNameLst>
                                          <p:attrName>style.visibility</p:attrName>
                                        </p:attrNameLst>
                                      </p:cBhvr>
                                      <p:to>
                                        <p:strVal val="visible"/>
                                      </p:to>
                                    </p:set>
                                    <p:animEffect transition="in" filter="fade">
                                      <p:cBhvr>
                                        <p:cTn id="34" dur="500"/>
                                        <p:tgtEl>
                                          <p:spTgt spid="1537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5367"/>
                                        </p:tgtEl>
                                        <p:attrNameLst>
                                          <p:attrName>style.visibility</p:attrName>
                                        </p:attrNameLst>
                                      </p:cBhvr>
                                      <p:to>
                                        <p:strVal val="visible"/>
                                      </p:to>
                                    </p:set>
                                    <p:animEffect transition="in" filter="fade">
                                      <p:cBhvr>
                                        <p:cTn id="37" dur="500"/>
                                        <p:tgtEl>
                                          <p:spTgt spid="1536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5366"/>
                                        </p:tgtEl>
                                        <p:attrNameLst>
                                          <p:attrName>style.visibility</p:attrName>
                                        </p:attrNameLst>
                                      </p:cBhvr>
                                      <p:to>
                                        <p:strVal val="visible"/>
                                      </p:to>
                                    </p:set>
                                    <p:animEffect transition="in" filter="fade">
                                      <p:cBhvr>
                                        <p:cTn id="40" dur="500"/>
                                        <p:tgtEl>
                                          <p:spTgt spid="153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64" grpId="0" animBg="1"/>
      <p:bldP spid="15365" grpId="0" animBg="1"/>
      <p:bldP spid="15366" grpId="0" animBg="1"/>
      <p:bldP spid="15367" grpId="0" animBg="1"/>
      <p:bldP spid="15368" grpId="0" animBg="1"/>
      <p:bldP spid="15369" grpId="0" animBg="1"/>
      <p:bldP spid="15370" grpId="0" animBg="1"/>
      <p:bldP spid="15371" grpId="0" animBg="1"/>
      <p:bldP spid="15372" grpId="0" animBg="1"/>
      <p:bldP spid="1537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7"/>
          <p:cNvSpPr>
            <a:spLocks noChangeArrowheads="1"/>
          </p:cNvSpPr>
          <p:nvPr/>
        </p:nvSpPr>
        <p:spPr bwMode="auto">
          <a:xfrm>
            <a:off x="6562725" y="1905000"/>
            <a:ext cx="1981200" cy="46196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Стари начин</a:t>
            </a:r>
            <a:endParaRPr lang="en-US" altLang="en-US" sz="2400">
              <a:latin typeface="Helvetica" panose="020B0604020202020204" pitchFamily="34" charset="0"/>
              <a:ea typeface="MS PGothic" panose="020B0600070205080204" pitchFamily="34" charset="-128"/>
            </a:endParaRPr>
          </a:p>
        </p:txBody>
      </p:sp>
      <p:sp>
        <p:nvSpPr>
          <p:cNvPr id="16389" name="Rectangle 9"/>
          <p:cNvSpPr>
            <a:spLocks noChangeArrowheads="1"/>
          </p:cNvSpPr>
          <p:nvPr/>
        </p:nvSpPr>
        <p:spPr bwMode="auto">
          <a:xfrm>
            <a:off x="6629400" y="4114800"/>
            <a:ext cx="2209800" cy="2678113"/>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Нови начин</a:t>
            </a:r>
            <a:r>
              <a:rPr lang="en-US" altLang="en-US" sz="2400">
                <a:latin typeface="Helvetica" panose="020B0604020202020204" pitchFamily="34" charset="0"/>
                <a:ea typeface="MS PGothic" panose="020B0600070205080204" pitchFamily="34" charset="-128"/>
              </a:rPr>
              <a:t>:</a:t>
            </a:r>
          </a:p>
          <a:p>
            <a:pPr eaLnBrk="1" hangingPunct="1">
              <a:spcBef>
                <a:spcPct val="0"/>
              </a:spcBef>
              <a:buClrTx/>
              <a:buFontTx/>
              <a:buNone/>
            </a:pPr>
            <a:r>
              <a:rPr lang="sr-Cyrl-CS" altLang="en-US" sz="2400">
                <a:latin typeface="Helvetica" panose="020B0604020202020204" pitchFamily="34" charset="0"/>
                <a:ea typeface="MS PGothic" panose="020B0600070205080204" pitchFamily="34" charset="-128"/>
              </a:rPr>
              <a:t>Дефинише се генерички интерфејс који има </a:t>
            </a:r>
            <a:r>
              <a:rPr lang="sr-Cyrl-CS" altLang="en-US" sz="2400">
                <a:solidFill>
                  <a:srgbClr val="FF0000"/>
                </a:solidFill>
                <a:latin typeface="Helvetica" panose="020B0604020202020204" pitchFamily="34" charset="0"/>
                <a:ea typeface="MS PGothic" panose="020B0600070205080204" pitchFamily="34" charset="-128"/>
              </a:rPr>
              <a:t>тип</a:t>
            </a:r>
            <a:r>
              <a:rPr lang="sr-Cyrl-CS" altLang="en-US" sz="2400">
                <a:latin typeface="Helvetica" panose="020B0604020202020204" pitchFamily="34" charset="0"/>
                <a:ea typeface="MS PGothic" panose="020B0600070205080204" pitchFamily="34" charset="-128"/>
              </a:rPr>
              <a:t> као параметар</a:t>
            </a:r>
            <a:endParaRPr lang="en-US" altLang="en-US" sz="2400">
              <a:latin typeface="Helvetica" panose="020B0604020202020204" pitchFamily="34" charset="0"/>
              <a:ea typeface="MS PGothic" panose="020B0600070205080204" pitchFamily="34" charset="-128"/>
            </a:endParaRPr>
          </a:p>
        </p:txBody>
      </p:sp>
      <p:sp>
        <p:nvSpPr>
          <p:cNvPr id="8"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CS" kern="0" dirty="0" smtClean="0">
                <a:solidFill>
                  <a:srgbClr val="0070C0"/>
                </a:solidFill>
              </a:rPr>
              <a:t>Стек </a:t>
            </a:r>
            <a:r>
              <a:rPr lang="sr-Cyrl-RS" kern="0" dirty="0" smtClean="0">
                <a:solidFill>
                  <a:srgbClr val="0070C0"/>
                </a:solidFill>
              </a:rPr>
              <a:t>као</a:t>
            </a:r>
            <a:r>
              <a:rPr lang="sr-Cyrl-CS" kern="0" dirty="0" smtClean="0">
                <a:solidFill>
                  <a:srgbClr val="0070C0"/>
                </a:solidFill>
              </a:rPr>
              <a:t> генерички интерфејс</a:t>
            </a:r>
            <a:endParaRPr lang="en-US" kern="0" dirty="0">
              <a:solidFill>
                <a:srgbClr val="0070C0"/>
              </a:solidFill>
            </a:endParaRPr>
          </a:p>
        </p:txBody>
      </p:sp>
      <p:sp>
        <p:nvSpPr>
          <p:cNvPr id="2" name="Rectangle 1"/>
          <p:cNvSpPr/>
          <p:nvPr/>
        </p:nvSpPr>
        <p:spPr>
          <a:xfrm>
            <a:off x="619125" y="1676400"/>
            <a:ext cx="5943600" cy="4016484"/>
          </a:xfrm>
          <a:prstGeom prst="rect">
            <a:avLst/>
          </a:prstGeom>
        </p:spPr>
        <p:txBody>
          <a:bodyPr wrap="square">
            <a:spAutoFit/>
          </a:bodyPr>
          <a:lstStyle/>
          <a:p>
            <a:r>
              <a:rPr lang="sr-Latn-RS" sz="1500" dirty="0">
                <a:solidFill>
                  <a:srgbClr val="8000FF"/>
                </a:solidFill>
                <a:latin typeface="Courier New" panose="02070309020205020404" pitchFamily="49" charset="0"/>
              </a:rPr>
              <a:t>public</a:t>
            </a:r>
            <a:r>
              <a:rPr lang="sr-Latn-RS" sz="1500" dirty="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interface</a:t>
            </a:r>
            <a:r>
              <a:rPr lang="sr-Latn-RS" sz="1500" dirty="0">
                <a:solidFill>
                  <a:srgbClr val="000000"/>
                </a:solidFill>
                <a:latin typeface="Courier New" panose="02070309020205020404" pitchFamily="49" charset="0"/>
              </a:rPr>
              <a:t> StackInterface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boolean</a:t>
            </a:r>
            <a:r>
              <a:rPr lang="sr-Latn-RS" sz="1500" dirty="0">
                <a:solidFill>
                  <a:srgbClr val="000000"/>
                </a:solidFill>
                <a:latin typeface="Courier New" panose="02070309020205020404" pitchFamily="49" charset="0"/>
              </a:rPr>
              <a:t> isEmpty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size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push</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Object item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top</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pop</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interface</a:t>
            </a:r>
            <a:r>
              <a:rPr lang="sr-Latn-RS" sz="1500" dirty="0">
                <a:solidFill>
                  <a:srgbClr val="000000"/>
                </a:solidFill>
                <a:latin typeface="Courier New" panose="02070309020205020404" pitchFamily="49" charset="0"/>
              </a:rPr>
              <a:t> StackInterface</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boolean</a:t>
            </a:r>
            <a:r>
              <a:rPr lang="sr-Latn-RS" sz="1500" dirty="0">
                <a:solidFill>
                  <a:srgbClr val="000000"/>
                </a:solidFill>
                <a:latin typeface="Courier New" panose="02070309020205020404" pitchFamily="49" charset="0"/>
              </a:rPr>
              <a:t> isEmpty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size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push</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E item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E top</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pop</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b="1" dirty="0" smtClean="0">
                <a:solidFill>
                  <a:srgbClr val="000080"/>
                </a:solidFill>
                <a:latin typeface="Courier New" panose="02070309020205020404" pitchFamily="49" charset="0"/>
              </a:rPr>
              <a:t>}</a:t>
            </a:r>
            <a:endParaRPr lang="sr-Latn-RS" sz="1500" dirty="0">
              <a:effectLst/>
            </a:endParaRPr>
          </a:p>
        </p:txBody>
      </p:sp>
      <p:sp>
        <p:nvSpPr>
          <p:cNvPr id="3" name="Rectangle 2"/>
          <p:cNvSpPr/>
          <p:nvPr/>
        </p:nvSpPr>
        <p:spPr>
          <a:xfrm>
            <a:off x="609600" y="1676400"/>
            <a:ext cx="4495800" cy="1752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9" name="Rectangle 8"/>
          <p:cNvSpPr/>
          <p:nvPr/>
        </p:nvSpPr>
        <p:spPr>
          <a:xfrm>
            <a:off x="619125" y="3940284"/>
            <a:ext cx="4495800" cy="1752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388"/>
                                        </p:tgtEl>
                                        <p:attrNameLst>
                                          <p:attrName>style.visibility</p:attrName>
                                        </p:attrNameLst>
                                      </p:cBhvr>
                                      <p:to>
                                        <p:strVal val="visible"/>
                                      </p:to>
                                    </p:set>
                                    <p:animEffect transition="in" filter="fade">
                                      <p:cBhvr>
                                        <p:cTn id="7" dur="500"/>
                                        <p:tgtEl>
                                          <p:spTgt spid="1638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389"/>
                                        </p:tgtEl>
                                        <p:attrNameLst>
                                          <p:attrName>style.visibility</p:attrName>
                                        </p:attrNameLst>
                                      </p:cBhvr>
                                      <p:to>
                                        <p:strVal val="visible"/>
                                      </p:to>
                                    </p:set>
                                    <p:animEffect transition="in" filter="fade">
                                      <p:cBhvr>
                                        <p:cTn id="12" dur="500"/>
                                        <p:tgtEl>
                                          <p:spTgt spid="163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8" grpId="0" animBg="1"/>
      <p:bldP spid="1638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76200" y="1417638"/>
            <a:ext cx="8991600" cy="5232202"/>
          </a:xfrm>
          <a:prstGeom prst="rect">
            <a:avLst/>
          </a:prstGeom>
          <a:noFill/>
          <a:ln>
            <a:noFill/>
          </a:ln>
          <a:extLst/>
        </p:spPr>
        <p:txBody>
          <a:bodyPr wrap="square">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Генерички тип је </a:t>
            </a:r>
            <a:r>
              <a:rPr lang="x-none" dirty="0" smtClean="0">
                <a:latin typeface="Garamond" pitchFamily="18" charset="0"/>
              </a:rPr>
              <a:t>уствари </a:t>
            </a:r>
            <a:r>
              <a:rPr lang="x-none" dirty="0" smtClean="0">
                <a:latin typeface="Garamond" pitchFamily="18" charset="0"/>
              </a:rPr>
              <a:t>генеричка класа или интерфејс </a:t>
            </a:r>
            <a:r>
              <a:rPr lang="sr-Cyrl-RS" dirty="0" smtClean="0">
                <a:latin typeface="Garamond" pitchFamily="18" charset="0"/>
              </a:rPr>
              <a:t>са </a:t>
            </a:r>
            <a:r>
              <a:rPr lang="x-none" dirty="0" smtClean="0">
                <a:latin typeface="Garamond" pitchFamily="18" charset="0"/>
              </a:rPr>
              <a:t>параметризован</a:t>
            </a:r>
            <a:r>
              <a:rPr lang="sr-Cyrl-RS" dirty="0" smtClean="0">
                <a:latin typeface="Garamond" pitchFamily="18" charset="0"/>
              </a:rPr>
              <a:t>им</a:t>
            </a:r>
            <a:r>
              <a:rPr lang="x-none" dirty="0" smtClean="0">
                <a:latin typeface="Garamond" pitchFamily="18" charset="0"/>
              </a:rPr>
              <a:t> типов</a:t>
            </a:r>
            <a:r>
              <a:rPr lang="sr-Cyrl-RS" dirty="0" smtClean="0">
                <a:latin typeface="Garamond" pitchFamily="18" charset="0"/>
              </a:rPr>
              <a:t>има</a:t>
            </a:r>
            <a:r>
              <a:rPr lang="sr-Cyrl-RS" dirty="0" smtClean="0">
                <a:latin typeface="Garamond" pitchFamily="18" charset="0"/>
              </a:rPr>
              <a:t>. </a:t>
            </a:r>
          </a:p>
          <a:p>
            <a:pPr>
              <a:spcBef>
                <a:spcPts val="600"/>
              </a:spcBef>
              <a:defRPr/>
            </a:pPr>
            <a:r>
              <a:rPr lang="x-none" b="1" dirty="0" smtClean="0">
                <a:latin typeface="Garamond" pitchFamily="18" charset="0"/>
              </a:rPr>
              <a:t>Пример</a:t>
            </a:r>
            <a:r>
              <a:rPr lang="x-none" b="1" dirty="0" smtClean="0">
                <a:latin typeface="Garamond" pitchFamily="18" charset="0"/>
              </a:rPr>
              <a:t>. </a:t>
            </a:r>
          </a:p>
          <a:p>
            <a:pPr marL="342900" indent="-342900">
              <a:spcBef>
                <a:spcPts val="600"/>
              </a:spcBef>
              <a:buFont typeface="Arial" panose="020B0604020202020204" pitchFamily="34" charset="0"/>
              <a:buChar char="•"/>
              <a:defRPr/>
            </a:pPr>
            <a:r>
              <a:rPr lang="x-none" dirty="0" smtClean="0">
                <a:latin typeface="Garamond" pitchFamily="18" charset="0"/>
              </a:rPr>
              <a:t>Следећа класа, названа </a:t>
            </a:r>
            <a:r>
              <a:rPr lang="en-US" sz="1800" dirty="0" smtClean="0">
                <a:latin typeface="+mn-lt"/>
              </a:rPr>
              <a:t>Box</a:t>
            </a:r>
            <a:r>
              <a:rPr lang="x-none" dirty="0" smtClean="0">
                <a:latin typeface="Garamond" pitchFamily="18" charset="0"/>
              </a:rPr>
              <a:t>, ће бити модификована тако да опише концепт генеричког типа.</a:t>
            </a:r>
            <a:r>
              <a:rPr lang="en-US" dirty="0" smtClean="0">
                <a:latin typeface="Garamond" pitchFamily="18" charset="0"/>
              </a:rPr>
              <a:t> </a:t>
            </a:r>
            <a:r>
              <a:rPr lang="x-none" dirty="0" smtClean="0">
                <a:latin typeface="Garamond" pitchFamily="18" charset="0"/>
              </a:rPr>
              <a:t>На почетку се ради о </a:t>
            </a:r>
            <a:r>
              <a:rPr lang="x-none" dirty="0" smtClean="0">
                <a:latin typeface="Garamond" pitchFamily="18" charset="0"/>
              </a:rPr>
              <a:t>обичној </a:t>
            </a:r>
            <a:r>
              <a:rPr lang="x-none" dirty="0" smtClean="0">
                <a:latin typeface="Garamond" pitchFamily="18" charset="0"/>
              </a:rPr>
              <a:t>класи</a:t>
            </a:r>
            <a:r>
              <a:rPr lang="en-US" dirty="0" smtClean="0">
                <a:latin typeface="Garamond" pitchFamily="18" charset="0"/>
              </a:rPr>
              <a:t>.</a:t>
            </a:r>
            <a:endParaRPr lang="x-none" dirty="0" smtClean="0">
              <a:latin typeface="Garamond" pitchFamily="18" charset="0"/>
            </a:endParaRPr>
          </a:p>
          <a:p>
            <a:endParaRPr lang="sr-Cyrl-RS" sz="1800" dirty="0" smtClean="0">
              <a:solidFill>
                <a:srgbClr val="8000FF"/>
              </a:solidFill>
              <a:latin typeface="Courier New" panose="02070309020205020404" pitchFamily="49" charset="0"/>
            </a:endParaRPr>
          </a:p>
          <a:p>
            <a:r>
              <a:rPr lang="sr-Cyrl-RS" sz="1800" dirty="0">
                <a:solidFill>
                  <a:srgbClr val="8000FF"/>
                </a:solidFill>
                <a:latin typeface="Courier New" panose="02070309020205020404" pitchFamily="49" charset="0"/>
              </a:rPr>
              <a:t>	</a:t>
            </a:r>
            <a:r>
              <a:rPr lang="en-US" sz="1500" dirty="0" smtClean="0">
                <a:solidFill>
                  <a:srgbClr val="8000FF"/>
                </a:solidFill>
                <a:latin typeface="Courier New" panose="02070309020205020404" pitchFamily="49" charset="0"/>
              </a:rPr>
              <a:t>public</a:t>
            </a:r>
            <a:r>
              <a:rPr lang="en-US" sz="1500" dirty="0" smtClean="0">
                <a:solidFill>
                  <a:srgbClr val="000000"/>
                </a:solidFill>
                <a:latin typeface="Courier New" panose="02070309020205020404" pitchFamily="49" charset="0"/>
              </a:rPr>
              <a:t> </a:t>
            </a:r>
            <a:r>
              <a:rPr lang="en-US" sz="1500" dirty="0">
                <a:solidFill>
                  <a:srgbClr val="8000FF"/>
                </a:solidFill>
                <a:latin typeface="Courier New" panose="02070309020205020404" pitchFamily="49" charset="0"/>
              </a:rPr>
              <a:t>class</a:t>
            </a:r>
            <a:r>
              <a:rPr lang="en-US" sz="1500" dirty="0">
                <a:solidFill>
                  <a:srgbClr val="000000"/>
                </a:solidFill>
                <a:latin typeface="Courier New" panose="02070309020205020404" pitchFamily="49" charset="0"/>
              </a:rPr>
              <a:t> Box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en-US" sz="1500" dirty="0" smtClean="0">
                <a:solidFill>
                  <a:srgbClr val="8000FF"/>
                </a:solidFill>
                <a:latin typeface="Courier New" panose="02070309020205020404" pitchFamily="49" charset="0"/>
              </a:rPr>
              <a:t>private</a:t>
            </a:r>
            <a:r>
              <a:rPr lang="en-US" sz="1500" dirty="0" smtClean="0">
                <a:solidFill>
                  <a:srgbClr val="000000"/>
                </a:solidFill>
                <a:latin typeface="Courier New" panose="02070309020205020404" pitchFamily="49" charset="0"/>
              </a:rPr>
              <a:t> </a:t>
            </a:r>
            <a:r>
              <a:rPr lang="en-US" sz="1500" b="1" dirty="0">
                <a:solidFill>
                  <a:srgbClr val="000000"/>
                </a:solidFill>
                <a:latin typeface="Courier New" panose="02070309020205020404" pitchFamily="49" charset="0"/>
              </a:rPr>
              <a:t>Object</a:t>
            </a:r>
            <a:r>
              <a:rPr lang="en-US" sz="1500" dirty="0">
                <a:solidFill>
                  <a:srgbClr val="000000"/>
                </a:solidFill>
                <a:latin typeface="Courier New" panose="02070309020205020404" pitchFamily="49" charset="0"/>
              </a:rPr>
              <a:t> </a:t>
            </a:r>
            <a:r>
              <a:rPr lang="en-US" sz="1500" dirty="0" err="1">
                <a:solidFill>
                  <a:srgbClr val="000000"/>
                </a:solidFill>
                <a:latin typeface="Courier New" panose="02070309020205020404" pitchFamily="49" charset="0"/>
              </a:rPr>
              <a:t>object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en-US" sz="1500" dirty="0" smtClean="0">
                <a:solidFill>
                  <a:srgbClr val="8000FF"/>
                </a:solidFill>
                <a:latin typeface="Courier New" panose="02070309020205020404" pitchFamily="49" charset="0"/>
              </a:rPr>
              <a:t>public</a:t>
            </a:r>
            <a:r>
              <a:rPr lang="en-US" sz="1500" dirty="0" smtClean="0">
                <a:solidFill>
                  <a:srgbClr val="000000"/>
                </a:solidFill>
                <a:latin typeface="Courier New" panose="02070309020205020404" pitchFamily="49" charset="0"/>
              </a:rPr>
              <a:t> </a:t>
            </a:r>
            <a:r>
              <a:rPr lang="en-US" sz="1500" dirty="0">
                <a:solidFill>
                  <a:srgbClr val="8000FF"/>
                </a:solidFill>
                <a:latin typeface="Courier New" panose="02070309020205020404" pitchFamily="49" charset="0"/>
              </a:rPr>
              <a:t>void</a:t>
            </a:r>
            <a:r>
              <a:rPr lang="en-US" sz="1500" dirty="0">
                <a:solidFill>
                  <a:srgbClr val="000000"/>
                </a:solidFill>
                <a:latin typeface="Courier New" panose="02070309020205020404" pitchFamily="49" charset="0"/>
              </a:rPr>
              <a:t> set</a:t>
            </a:r>
            <a:r>
              <a:rPr lang="en-US" sz="1500" b="1" dirty="0">
                <a:solidFill>
                  <a:srgbClr val="000080"/>
                </a:solidFill>
                <a:latin typeface="Courier New" panose="02070309020205020404" pitchFamily="49" charset="0"/>
              </a:rPr>
              <a:t>(</a:t>
            </a:r>
            <a:r>
              <a:rPr lang="en-US" sz="1500" b="1" dirty="0">
                <a:solidFill>
                  <a:srgbClr val="000000"/>
                </a:solidFill>
                <a:latin typeface="Courier New" panose="02070309020205020404" pitchFamily="49" charset="0"/>
              </a:rPr>
              <a:t>Object</a:t>
            </a:r>
            <a:r>
              <a:rPr lang="en-US" sz="1500" dirty="0">
                <a:solidFill>
                  <a:srgbClr val="000000"/>
                </a:solidFill>
                <a:latin typeface="Courier New" panose="02070309020205020404" pitchFamily="49" charset="0"/>
              </a:rPr>
              <a:t> object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en-US" sz="1500" b="1" dirty="0" err="1" smtClean="0">
                <a:solidFill>
                  <a:srgbClr val="0000FF"/>
                </a:solidFill>
                <a:latin typeface="Courier New" panose="02070309020205020404" pitchFamily="49" charset="0"/>
              </a:rPr>
              <a:t>this</a:t>
            </a:r>
            <a:r>
              <a:rPr lang="en-US" sz="1500" b="1" dirty="0" err="1" smtClean="0">
                <a:solidFill>
                  <a:srgbClr val="000080"/>
                </a:solidFill>
                <a:latin typeface="Courier New" panose="02070309020205020404" pitchFamily="49" charset="0"/>
              </a:rPr>
              <a:t>.</a:t>
            </a:r>
            <a:r>
              <a:rPr lang="en-US" sz="1500" dirty="0" err="1" smtClean="0">
                <a:solidFill>
                  <a:srgbClr val="000000"/>
                </a:solidFill>
                <a:latin typeface="Courier New" panose="02070309020205020404" pitchFamily="49" charset="0"/>
              </a:rPr>
              <a:t>object</a:t>
            </a:r>
            <a:r>
              <a:rPr lang="en-US" sz="1500" dirty="0" smtClean="0">
                <a:solidFill>
                  <a:srgbClr val="000000"/>
                </a:solidFill>
                <a:latin typeface="Courier New" panose="02070309020205020404" pitchFamily="49" charset="0"/>
              </a:rPr>
              <a:t>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object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en-US" sz="1500" b="1" dirty="0" smtClean="0">
                <a:solidFill>
                  <a:srgbClr val="000080"/>
                </a:solidFill>
                <a:latin typeface="Courier New" panose="02070309020205020404" pitchFamily="49" charset="0"/>
              </a:rPr>
              <a:t>}</a:t>
            </a:r>
            <a:r>
              <a:rPr lang="en-U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en-US" sz="1500" dirty="0" smtClean="0">
                <a:solidFill>
                  <a:srgbClr val="8000FF"/>
                </a:solidFill>
                <a:latin typeface="Courier New" panose="02070309020205020404" pitchFamily="49" charset="0"/>
              </a:rPr>
              <a:t>public</a:t>
            </a:r>
            <a:r>
              <a:rPr lang="en-US" sz="1500" dirty="0" smtClean="0">
                <a:solidFill>
                  <a:srgbClr val="000000"/>
                </a:solidFill>
                <a:latin typeface="Courier New" panose="02070309020205020404" pitchFamily="49" charset="0"/>
              </a:rPr>
              <a:t> </a:t>
            </a:r>
            <a:r>
              <a:rPr lang="en-US" sz="1500" b="1" dirty="0">
                <a:solidFill>
                  <a:srgbClr val="000000"/>
                </a:solidFill>
                <a:latin typeface="Courier New" panose="02070309020205020404" pitchFamily="49" charset="0"/>
              </a:rPr>
              <a:t>Object</a:t>
            </a:r>
            <a:r>
              <a:rPr lang="en-US" sz="1500" dirty="0">
                <a:solidFill>
                  <a:srgbClr val="000000"/>
                </a:solidFill>
                <a:latin typeface="Courier New" panose="02070309020205020404" pitchFamily="49" charset="0"/>
              </a:rPr>
              <a:t> get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en-US" sz="1500" b="1" dirty="0" smtClean="0">
                <a:solidFill>
                  <a:srgbClr val="0000FF"/>
                </a:solidFill>
                <a:latin typeface="Courier New" panose="02070309020205020404" pitchFamily="49" charset="0"/>
              </a:rPr>
              <a:t>return</a:t>
            </a:r>
            <a:r>
              <a:rPr lang="en-US" sz="1500" dirty="0" smtClean="0">
                <a:solidFill>
                  <a:srgbClr val="000000"/>
                </a:solidFill>
                <a:latin typeface="Courier New" panose="02070309020205020404" pitchFamily="49" charset="0"/>
              </a:rPr>
              <a:t> </a:t>
            </a:r>
            <a:r>
              <a:rPr lang="en-US" sz="1500" dirty="0">
                <a:solidFill>
                  <a:srgbClr val="000000"/>
                </a:solidFill>
                <a:latin typeface="Courier New" panose="02070309020205020404" pitchFamily="49" charset="0"/>
              </a:rPr>
              <a:t>object</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en-US" sz="1500" b="1" dirty="0" smtClean="0">
                <a:solidFill>
                  <a:srgbClr val="000080"/>
                </a:solidFill>
                <a:latin typeface="Courier New" panose="02070309020205020404" pitchFamily="49" charset="0"/>
              </a:rPr>
              <a:t>}</a:t>
            </a:r>
            <a:r>
              <a:rPr lang="en-U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en-US" sz="1500" b="1" dirty="0" smtClean="0">
                <a:solidFill>
                  <a:srgbClr val="000080"/>
                </a:solidFill>
                <a:latin typeface="Courier New" panose="02070309020205020404" pitchFamily="49" charset="0"/>
              </a:rPr>
              <a:t>}</a:t>
            </a:r>
            <a:endParaRPr lang="en-US" sz="1500" dirty="0"/>
          </a:p>
          <a:p>
            <a:pPr>
              <a:spcBef>
                <a:spcPts val="0"/>
              </a:spcBef>
              <a:defRPr/>
            </a:pPr>
            <a:endParaRPr lang="sr-Cyrl-RS" sz="1800" dirty="0" smtClean="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Дефинисање генеричког типа </a:t>
            </a:r>
            <a:endParaRPr lang="en-US" kern="0" dirty="0">
              <a:solidFill>
                <a:srgbClr val="0070C0"/>
              </a:solidFill>
            </a:endParaRPr>
          </a:p>
        </p:txBody>
      </p:sp>
      <p:sp>
        <p:nvSpPr>
          <p:cNvPr id="2" name="Rectangle 1"/>
          <p:cNvSpPr/>
          <p:nvPr/>
        </p:nvSpPr>
        <p:spPr>
          <a:xfrm>
            <a:off x="914400" y="3733800"/>
            <a:ext cx="4800600" cy="2590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22530">
                                            <p:txEl>
                                              <p:pRg st="2" end="2"/>
                                            </p:txEl>
                                          </p:spTgt>
                                        </p:tgtEl>
                                        <p:attrNameLst>
                                          <p:attrName>style.visibility</p:attrName>
                                        </p:attrNameLst>
                                      </p:cBhvr>
                                      <p:to>
                                        <p:strVal val="visible"/>
                                      </p:to>
                                    </p:set>
                                    <p:animEffect transition="in" filter="fade">
                                      <p:cBhvr>
                                        <p:cTn id="15" dur="500"/>
                                        <p:tgtEl>
                                          <p:spTgt spid="22530">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22530">
                                            <p:txEl>
                                              <p:pRg st="4" end="4"/>
                                            </p:txEl>
                                          </p:spTgt>
                                        </p:tgtEl>
                                        <p:attrNameLst>
                                          <p:attrName>style.visibility</p:attrName>
                                        </p:attrNameLst>
                                      </p:cBhvr>
                                      <p:to>
                                        <p:strVal val="visible"/>
                                      </p:to>
                                    </p:set>
                                    <p:animEffect transition="in" filter="fade">
                                      <p:cBhvr>
                                        <p:cTn id="18" dur="500"/>
                                        <p:tgtEl>
                                          <p:spTgt spid="22530">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22530">
                                            <p:txEl>
                                              <p:pRg st="5" end="5"/>
                                            </p:txEl>
                                          </p:spTgt>
                                        </p:tgtEl>
                                        <p:attrNameLst>
                                          <p:attrName>style.visibility</p:attrName>
                                        </p:attrNameLst>
                                      </p:cBhvr>
                                      <p:to>
                                        <p:strVal val="visible"/>
                                      </p:to>
                                    </p:set>
                                    <p:animEffect transition="in" filter="fade">
                                      <p:cBhvr>
                                        <p:cTn id="21" dur="500"/>
                                        <p:tgtEl>
                                          <p:spTgt spid="22530">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22530">
                                            <p:txEl>
                                              <p:pRg st="6" end="6"/>
                                            </p:txEl>
                                          </p:spTgt>
                                        </p:tgtEl>
                                        <p:attrNameLst>
                                          <p:attrName>style.visibility</p:attrName>
                                        </p:attrNameLst>
                                      </p:cBhvr>
                                      <p:to>
                                        <p:strVal val="visible"/>
                                      </p:to>
                                    </p:set>
                                    <p:animEffect transition="in" filter="fade">
                                      <p:cBhvr>
                                        <p:cTn id="24" dur="500"/>
                                        <p:tgtEl>
                                          <p:spTgt spid="22530">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22530">
                                            <p:txEl>
                                              <p:pRg st="7" end="7"/>
                                            </p:txEl>
                                          </p:spTgt>
                                        </p:tgtEl>
                                        <p:attrNameLst>
                                          <p:attrName>style.visibility</p:attrName>
                                        </p:attrNameLst>
                                      </p:cBhvr>
                                      <p:to>
                                        <p:strVal val="visible"/>
                                      </p:to>
                                    </p:set>
                                    <p:animEffect transition="in" filter="fade">
                                      <p:cBhvr>
                                        <p:cTn id="27" dur="500"/>
                                        <p:tgtEl>
                                          <p:spTgt spid="22530">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22530">
                                            <p:txEl>
                                              <p:pRg st="8" end="8"/>
                                            </p:txEl>
                                          </p:spTgt>
                                        </p:tgtEl>
                                        <p:attrNameLst>
                                          <p:attrName>style.visibility</p:attrName>
                                        </p:attrNameLst>
                                      </p:cBhvr>
                                      <p:to>
                                        <p:strVal val="visible"/>
                                      </p:to>
                                    </p:set>
                                    <p:animEffect transition="in" filter="fade">
                                      <p:cBhvr>
                                        <p:cTn id="30" dur="500"/>
                                        <p:tgtEl>
                                          <p:spTgt spid="22530">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22530">
                                            <p:txEl>
                                              <p:pRg st="9" end="9"/>
                                            </p:txEl>
                                          </p:spTgt>
                                        </p:tgtEl>
                                        <p:attrNameLst>
                                          <p:attrName>style.visibility</p:attrName>
                                        </p:attrNameLst>
                                      </p:cBhvr>
                                      <p:to>
                                        <p:strVal val="visible"/>
                                      </p:to>
                                    </p:set>
                                    <p:animEffect transition="in" filter="fade">
                                      <p:cBhvr>
                                        <p:cTn id="33" dur="500"/>
                                        <p:tgtEl>
                                          <p:spTgt spid="22530">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22530">
                                            <p:txEl>
                                              <p:pRg st="11" end="11"/>
                                            </p:txEl>
                                          </p:spTgt>
                                        </p:tgtEl>
                                        <p:attrNameLst>
                                          <p:attrName>style.visibility</p:attrName>
                                        </p:attrNameLst>
                                      </p:cBhvr>
                                      <p:to>
                                        <p:strVal val="visible"/>
                                      </p:to>
                                    </p:set>
                                    <p:animEffect transition="in" filter="fade">
                                      <p:cBhvr>
                                        <p:cTn id="36" dur="500"/>
                                        <p:tgtEl>
                                          <p:spTgt spid="22530">
                                            <p:txEl>
                                              <p:pRg st="11" end="11"/>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22530">
                                            <p:txEl>
                                              <p:pRg st="12" end="12"/>
                                            </p:txEl>
                                          </p:spTgt>
                                        </p:tgtEl>
                                        <p:attrNameLst>
                                          <p:attrName>style.visibility</p:attrName>
                                        </p:attrNameLst>
                                      </p:cBhvr>
                                      <p:to>
                                        <p:strVal val="visible"/>
                                      </p:to>
                                    </p:set>
                                    <p:animEffect transition="in" filter="fade">
                                      <p:cBhvr>
                                        <p:cTn id="39" dur="500"/>
                                        <p:tgtEl>
                                          <p:spTgt spid="22530">
                                            <p:txEl>
                                              <p:pRg st="12" end="12"/>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22530">
                                            <p:txEl>
                                              <p:pRg st="13" end="13"/>
                                            </p:txEl>
                                          </p:spTgt>
                                        </p:tgtEl>
                                        <p:attrNameLst>
                                          <p:attrName>style.visibility</p:attrName>
                                        </p:attrNameLst>
                                      </p:cBhvr>
                                      <p:to>
                                        <p:strVal val="visible"/>
                                      </p:to>
                                    </p:set>
                                    <p:animEffect transition="in" filter="fade">
                                      <p:cBhvr>
                                        <p:cTn id="42" dur="500"/>
                                        <p:tgtEl>
                                          <p:spTgt spid="22530">
                                            <p:txEl>
                                              <p:pRg st="13" end="13"/>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22530">
                                            <p:txEl>
                                              <p:pRg st="14" end="14"/>
                                            </p:txEl>
                                          </p:spTgt>
                                        </p:tgtEl>
                                        <p:attrNameLst>
                                          <p:attrName>style.visibility</p:attrName>
                                        </p:attrNameLst>
                                      </p:cBhvr>
                                      <p:to>
                                        <p:strVal val="visible"/>
                                      </p:to>
                                    </p:set>
                                    <p:animEffect transition="in" filter="fade">
                                      <p:cBhvr>
                                        <p:cTn id="45" dur="500"/>
                                        <p:tgtEl>
                                          <p:spTgt spid="22530">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81697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Генеричка класа се дефинише на следећи начин</a:t>
            </a:r>
            <a:r>
              <a:rPr lang="en-US" dirty="0" smtClean="0">
                <a:latin typeface="Garamond" pitchFamily="18" charset="0"/>
              </a:rPr>
              <a:t>:</a:t>
            </a:r>
          </a:p>
          <a:p>
            <a:pPr lvl="1"/>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name</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T2</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Tn</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 ... */</a:t>
            </a:r>
            <a:r>
              <a:rPr lang="sr-Latn-RS" sz="1500"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endParaRPr lang="sr-Cyrl-RS" sz="1500"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Секција </a:t>
            </a:r>
            <a:r>
              <a:rPr lang="x-none" dirty="0" smtClean="0">
                <a:latin typeface="Garamond" pitchFamily="18" charset="0"/>
              </a:rPr>
              <a:t>са параметрима који представљају типове, ограничена са знацима </a:t>
            </a:r>
            <a:r>
              <a:rPr lang="en-US" sz="1800" dirty="0" smtClean="0">
                <a:latin typeface="+mn-lt"/>
              </a:rPr>
              <a:t>&lt;</a:t>
            </a:r>
            <a:r>
              <a:rPr lang="x-none" sz="1800" dirty="0" smtClean="0">
                <a:latin typeface="+mn-lt"/>
              </a:rPr>
              <a:t> </a:t>
            </a:r>
            <a:r>
              <a:rPr lang="x-none" dirty="0" smtClean="0">
                <a:latin typeface="Garamond" pitchFamily="18" charset="0"/>
              </a:rPr>
              <a:t>и</a:t>
            </a:r>
            <a:r>
              <a:rPr lang="x-none" dirty="0" smtClean="0">
                <a:latin typeface="+mn-lt"/>
              </a:rPr>
              <a:t> </a:t>
            </a:r>
            <a:r>
              <a:rPr lang="en-US" sz="1800" dirty="0" smtClean="0">
                <a:latin typeface="+mn-lt"/>
              </a:rPr>
              <a:t>&gt;</a:t>
            </a:r>
            <a:r>
              <a:rPr lang="x-none" dirty="0" smtClean="0">
                <a:latin typeface="Garamond" pitchFamily="18" charset="0"/>
              </a:rPr>
              <a:t> следи непосредно иза имена класе</a:t>
            </a:r>
            <a:r>
              <a:rPr lang="en-US" dirty="0" smtClean="0">
                <a:latin typeface="Garamond" pitchFamily="18" charset="0"/>
              </a:rPr>
              <a:t>.</a:t>
            </a:r>
            <a:r>
              <a:rPr lang="x-none" dirty="0" smtClean="0">
                <a:latin typeface="Garamond" pitchFamily="18" charset="0"/>
              </a:rPr>
              <a:t>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У </a:t>
            </a:r>
            <a:r>
              <a:rPr lang="x-none" dirty="0" smtClean="0">
                <a:latin typeface="Garamond" pitchFamily="18" charset="0"/>
              </a:rPr>
              <a:t>тој секцији се специфицирају параметри који представљају типове</a:t>
            </a:r>
            <a:r>
              <a:rPr lang="en-US" dirty="0" smtClean="0">
                <a:latin typeface="Garamond" pitchFamily="18" charset="0"/>
              </a:rPr>
              <a:t> </a:t>
            </a:r>
            <a:r>
              <a:rPr lang="en-US" sz="1800" dirty="0" smtClean="0">
                <a:latin typeface="+mn-lt"/>
              </a:rPr>
              <a:t>T1, T2, ..., </a:t>
            </a:r>
            <a:r>
              <a:rPr lang="x-none" dirty="0" smtClean="0">
                <a:latin typeface="Garamond" pitchFamily="18" charset="0"/>
              </a:rPr>
              <a:t>и</a:t>
            </a:r>
            <a:r>
              <a:rPr lang="en-US" dirty="0" smtClean="0">
                <a:latin typeface="+mn-lt"/>
              </a:rPr>
              <a:t> </a:t>
            </a:r>
            <a:r>
              <a:rPr lang="en-US" sz="1800" dirty="0" smtClean="0">
                <a:latin typeface="+mn-lt"/>
              </a:rPr>
              <a:t>Tn</a:t>
            </a:r>
            <a:r>
              <a:rPr lang="en-US" dirty="0" smtClean="0">
                <a:latin typeface="Garamond" pitchFamily="18" charset="0"/>
              </a:rPr>
              <a:t>.</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Сада класа</a:t>
            </a:r>
            <a:r>
              <a:rPr lang="en-US" dirty="0" smtClean="0">
                <a:latin typeface="Garamond" pitchFamily="18" charset="0"/>
              </a:rPr>
              <a:t> </a:t>
            </a:r>
            <a:r>
              <a:rPr lang="en-US" sz="1800" dirty="0">
                <a:latin typeface="+mn-lt"/>
              </a:rPr>
              <a:t>Box</a:t>
            </a:r>
            <a:r>
              <a:rPr lang="en-US" sz="1800" dirty="0">
                <a:latin typeface="Garamond" pitchFamily="18" charset="0"/>
              </a:rPr>
              <a:t> </a:t>
            </a:r>
            <a:r>
              <a:rPr lang="x-none" dirty="0" smtClean="0">
                <a:latin typeface="Garamond" pitchFamily="18" charset="0"/>
              </a:rPr>
              <a:t>има следећу структуру</a:t>
            </a:r>
            <a:r>
              <a:rPr lang="en-US" dirty="0" smtClean="0">
                <a:latin typeface="Garamond" pitchFamily="18" charset="0"/>
              </a:rPr>
              <a:t>:</a:t>
            </a:r>
            <a:endParaRPr lang="sr-Cyrl-RS" sz="1500" dirty="0" smtClean="0">
              <a:solidFill>
                <a:srgbClr val="8000FF"/>
              </a:solidFill>
              <a:latin typeface="Courier New" panose="02070309020205020404" pitchFamily="49" charset="0"/>
            </a:endParaRPr>
          </a:p>
          <a:p>
            <a:r>
              <a:rPr lang="sr-Cyrl-RS" sz="1500" dirty="0">
                <a:solidFill>
                  <a:srgbClr val="8000FF"/>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8000FF"/>
                </a:solidFill>
                <a:latin typeface="Courier New" panose="02070309020205020404" pitchFamily="49" charset="0"/>
              </a:rPr>
              <a:t>class</a:t>
            </a:r>
            <a:r>
              <a:rPr lang="sr-Latn-RS" sz="1400" dirty="0">
                <a:solidFill>
                  <a:srgbClr val="000000"/>
                </a:solidFill>
                <a:latin typeface="Courier New" panose="02070309020205020404" pitchFamily="49" charset="0"/>
              </a:rPr>
              <a:t> Box</a:t>
            </a:r>
            <a:r>
              <a:rPr lang="sr-Latn-RS" sz="1400" b="1" dirty="0">
                <a:solidFill>
                  <a:srgbClr val="000080"/>
                </a:solidFill>
                <a:latin typeface="Courier New" panose="02070309020205020404" pitchFamily="49" charset="0"/>
              </a:rPr>
              <a:t>&lt;</a:t>
            </a:r>
            <a:r>
              <a:rPr lang="sr-Latn-RS" sz="1400" dirty="0">
                <a:solidFill>
                  <a:srgbClr val="000000"/>
                </a:solidFill>
                <a:latin typeface="Courier New" panose="02070309020205020404" pitchFamily="49" charset="0"/>
              </a:rPr>
              <a:t>T</a:t>
            </a:r>
            <a:r>
              <a:rPr lang="sr-Latn-RS" sz="1400" b="1" dirty="0">
                <a:solidFill>
                  <a:srgbClr val="000080"/>
                </a:solidFill>
                <a:latin typeface="Courier New" panose="02070309020205020404" pitchFamily="49" charset="0"/>
              </a:rPr>
              <a:t>&gt;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8000"/>
                </a:solidFill>
                <a:latin typeface="Courier New" panose="02070309020205020404" pitchFamily="49" charset="0"/>
              </a:rPr>
              <a:t>// </a:t>
            </a:r>
            <a:r>
              <a:rPr lang="sr-Latn-RS" sz="1400" dirty="0">
                <a:solidFill>
                  <a:srgbClr val="008000"/>
                </a:solidFill>
                <a:latin typeface="Courier New" panose="02070309020205020404" pitchFamily="49" charset="0"/>
              </a:rPr>
              <a:t>T </a:t>
            </a:r>
            <a:r>
              <a:rPr lang="sr-Latn-RS" sz="1400" dirty="0" smtClean="0">
                <a:solidFill>
                  <a:srgbClr val="008000"/>
                </a:solidFill>
                <a:latin typeface="Courier New" panose="02070309020205020404" pitchFamily="49" charset="0"/>
              </a:rPr>
              <a:t>je oznaka tipa</a:t>
            </a:r>
          </a:p>
          <a:p>
            <a:r>
              <a:rPr lang="sr-Latn-RS" sz="1400" dirty="0">
                <a:solidFill>
                  <a:srgbClr val="008000"/>
                </a:solidFill>
                <a:latin typeface="Courier New" panose="02070309020205020404" pitchFamily="49" charset="0"/>
              </a:rPr>
              <a:t>	</a:t>
            </a:r>
            <a:r>
              <a:rPr lang="sr-Latn-RS" sz="1400" dirty="0" smtClean="0">
                <a:solidFill>
                  <a:srgbClr val="008000"/>
                </a:solidFill>
                <a:latin typeface="Courier New" panose="02070309020205020404" pitchFamily="49" charset="0"/>
              </a:rPr>
              <a:t>	</a:t>
            </a:r>
            <a:r>
              <a:rPr lang="sr-Latn-RS" sz="1400" dirty="0" smtClean="0">
                <a:solidFill>
                  <a:srgbClr val="8000FF"/>
                </a:solidFill>
                <a:latin typeface="Courier New" panose="02070309020205020404" pitchFamily="49" charset="0"/>
              </a:rPr>
              <a:t>private</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 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endParaRPr lang="sr-Latn-RS" sz="1400" dirty="0">
              <a:solidFill>
                <a:srgbClr val="000000"/>
              </a:solidFill>
              <a:latin typeface="Courier New" panose="02070309020205020404" pitchFamily="49" charset="0"/>
            </a:endParaRPr>
          </a:p>
          <a:p>
            <a:r>
              <a:rPr lang="sr-Latn-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8000FF"/>
                </a:solidFill>
                <a:latin typeface="Courier New" panose="02070309020205020404" pitchFamily="49" charset="0"/>
              </a:rPr>
              <a:t>void</a:t>
            </a:r>
            <a:r>
              <a:rPr lang="sr-Latn-RS" sz="1400" dirty="0">
                <a:solidFill>
                  <a:srgbClr val="000000"/>
                </a:solidFill>
                <a:latin typeface="Courier New" panose="02070309020205020404" pitchFamily="49" charset="0"/>
              </a:rPr>
              <a:t> set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T 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r>
              <a:rPr lang="sr-Latn-RS" sz="1400" b="1" dirty="0">
                <a:solidFill>
                  <a:srgbClr val="000000"/>
                </a:solidFill>
                <a:latin typeface="Courier New" panose="02070309020205020404" pitchFamily="49" charset="0"/>
              </a:rPr>
              <a:t>	</a:t>
            </a:r>
            <a:r>
              <a:rPr lang="sr-Latn-RS" sz="1400" b="1" dirty="0" smtClean="0">
                <a:solidFill>
                  <a:srgbClr val="000000"/>
                </a:solidFill>
                <a:latin typeface="Courier New" panose="02070309020205020404" pitchFamily="49" charset="0"/>
              </a:rPr>
              <a:t>		</a:t>
            </a:r>
            <a:r>
              <a:rPr lang="sr-Latn-RS" sz="1400" b="1" dirty="0" smtClean="0">
                <a:solidFill>
                  <a:srgbClr val="0000FF"/>
                </a:solidFill>
                <a:latin typeface="Courier New" panose="02070309020205020404" pitchFamily="49" charset="0"/>
              </a:rPr>
              <a:t>this</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r>
              <a:rPr lang="sr-Latn-RS" sz="1400" b="1" dirty="0">
                <a:solidFill>
                  <a:srgbClr val="000000"/>
                </a:solidFill>
                <a:latin typeface="Courier New" panose="02070309020205020404" pitchFamily="49" charset="0"/>
              </a:rPr>
              <a:t>	</a:t>
            </a:r>
            <a:r>
              <a:rPr lang="sr-Latn-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p>
          <a:p>
            <a:endParaRPr lang="sr-Latn-RS" sz="1400" dirty="0">
              <a:solidFill>
                <a:srgbClr val="000000"/>
              </a:solidFill>
              <a:latin typeface="Courier New" panose="02070309020205020404" pitchFamily="49" charset="0"/>
            </a:endParaRPr>
          </a:p>
          <a:p>
            <a:r>
              <a:rPr lang="sr-Latn-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 get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r>
              <a:rPr lang="sr-Latn-RS" sz="1400" b="1" dirty="0">
                <a:solidFill>
                  <a:srgbClr val="000000"/>
                </a:solidFill>
                <a:latin typeface="Courier New" panose="02070309020205020404" pitchFamily="49" charset="0"/>
              </a:rPr>
              <a:t>	</a:t>
            </a:r>
            <a:r>
              <a:rPr lang="sr-Latn-RS" sz="1400" b="1" dirty="0" smtClean="0">
                <a:solidFill>
                  <a:srgbClr val="000000"/>
                </a:solidFill>
                <a:latin typeface="Courier New" panose="02070309020205020404" pitchFamily="49" charset="0"/>
              </a:rPr>
              <a:t>		</a:t>
            </a:r>
            <a:r>
              <a:rPr lang="sr-Latn-RS" sz="1400" b="1" dirty="0" smtClean="0">
                <a:solidFill>
                  <a:srgbClr val="0000FF"/>
                </a:solidFill>
                <a:latin typeface="Courier New" panose="02070309020205020404" pitchFamily="49" charset="0"/>
              </a:rPr>
              <a:t>return</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Latn-RS" sz="1400" dirty="0" smtClean="0">
              <a:solidFill>
                <a:srgbClr val="000000"/>
              </a:solidFill>
              <a:latin typeface="Courier New" panose="02070309020205020404" pitchFamily="49" charset="0"/>
            </a:endParaRPr>
          </a:p>
          <a:p>
            <a:r>
              <a:rPr lang="sr-Latn-RS" sz="1400" b="1" dirty="0">
                <a:solidFill>
                  <a:srgbClr val="000000"/>
                </a:solidFill>
                <a:latin typeface="Courier New" panose="02070309020205020404" pitchFamily="49" charset="0"/>
              </a:rPr>
              <a:t>	</a:t>
            </a:r>
            <a:r>
              <a:rPr lang="sr-Latn-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p>
          <a:p>
            <a:r>
              <a:rPr lang="sr-Latn-RS" sz="1400" b="1" dirty="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endParaRPr lang="sr-Latn-RS" sz="1400" dirty="0"/>
          </a:p>
          <a:p>
            <a:pPr>
              <a:spcBef>
                <a:spcPts val="600"/>
              </a:spcBef>
              <a:defRPr/>
            </a:pPr>
            <a:endParaRPr lang="en-US"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a:solidFill>
                  <a:srgbClr val="0070C0"/>
                </a:solidFill>
              </a:rPr>
              <a:t>Дефинисање генеричког типа (2)</a:t>
            </a:r>
            <a:endParaRPr lang="en-US" kern="0" dirty="0">
              <a:solidFill>
                <a:srgbClr val="0070C0"/>
              </a:solidFill>
            </a:endParaRPr>
          </a:p>
        </p:txBody>
      </p:sp>
      <p:sp>
        <p:nvSpPr>
          <p:cNvPr id="2" name="Rectangle 1"/>
          <p:cNvSpPr/>
          <p:nvPr/>
        </p:nvSpPr>
        <p:spPr>
          <a:xfrm>
            <a:off x="762000" y="1828800"/>
            <a:ext cx="4876800" cy="304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3" name="Rectangle 2"/>
          <p:cNvSpPr/>
          <p:nvPr/>
        </p:nvSpPr>
        <p:spPr>
          <a:xfrm>
            <a:off x="1143000" y="4114800"/>
            <a:ext cx="3505200" cy="2590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6" end="6"/>
                                            </p:txEl>
                                          </p:spTgt>
                                        </p:tgtEl>
                                        <p:attrNameLst>
                                          <p:attrName>style.visibility</p:attrName>
                                        </p:attrNameLst>
                                      </p:cBhvr>
                                      <p:to>
                                        <p:strVal val="visible"/>
                                      </p:to>
                                    </p:set>
                                    <p:animEffect transition="in" filter="fade">
                                      <p:cBhvr>
                                        <p:cTn id="37" dur="500"/>
                                        <p:tgtEl>
                                          <p:spTgt spid="22530">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7" end="7"/>
                                            </p:txEl>
                                          </p:spTgt>
                                        </p:tgtEl>
                                        <p:attrNameLst>
                                          <p:attrName>style.visibility</p:attrName>
                                        </p:attrNameLst>
                                      </p:cBhvr>
                                      <p:to>
                                        <p:strVal val="visible"/>
                                      </p:to>
                                    </p:set>
                                    <p:animEffect transition="in" filter="fade">
                                      <p:cBhvr>
                                        <p:cTn id="42" dur="500"/>
                                        <p:tgtEl>
                                          <p:spTgt spid="22530">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0" end="10"/>
                                            </p:txEl>
                                          </p:spTgt>
                                        </p:tgtEl>
                                        <p:attrNameLst>
                                          <p:attrName>style.visibility</p:attrName>
                                        </p:attrNameLst>
                                      </p:cBhvr>
                                      <p:to>
                                        <p:strVal val="visible"/>
                                      </p:to>
                                    </p:set>
                                    <p:animEffect transition="in" filter="fade">
                                      <p:cBhvr>
                                        <p:cTn id="52" dur="500"/>
                                        <p:tgtEl>
                                          <p:spTgt spid="22530">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1" end="11"/>
                                            </p:txEl>
                                          </p:spTgt>
                                        </p:tgtEl>
                                        <p:attrNameLst>
                                          <p:attrName>style.visibility</p:attrName>
                                        </p:attrNameLst>
                                      </p:cBhvr>
                                      <p:to>
                                        <p:strVal val="visible"/>
                                      </p:to>
                                    </p:set>
                                    <p:animEffect transition="in" filter="fade">
                                      <p:cBhvr>
                                        <p:cTn id="57" dur="500"/>
                                        <p:tgtEl>
                                          <p:spTgt spid="22530">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3" end="13"/>
                                            </p:txEl>
                                          </p:spTgt>
                                        </p:tgtEl>
                                        <p:attrNameLst>
                                          <p:attrName>style.visibility</p:attrName>
                                        </p:attrNameLst>
                                      </p:cBhvr>
                                      <p:to>
                                        <p:strVal val="visible"/>
                                      </p:to>
                                    </p:set>
                                    <p:animEffect transition="in" filter="fade">
                                      <p:cBhvr>
                                        <p:cTn id="62" dur="500"/>
                                        <p:tgtEl>
                                          <p:spTgt spid="22530">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4" end="14"/>
                                            </p:txEl>
                                          </p:spTgt>
                                        </p:tgtEl>
                                        <p:attrNameLst>
                                          <p:attrName>style.visibility</p:attrName>
                                        </p:attrNameLst>
                                      </p:cBhvr>
                                      <p:to>
                                        <p:strVal val="visible"/>
                                      </p:to>
                                    </p:set>
                                    <p:animEffect transition="in" filter="fade">
                                      <p:cBhvr>
                                        <p:cTn id="67" dur="500"/>
                                        <p:tgtEl>
                                          <p:spTgt spid="22530">
                                            <p:txEl>
                                              <p:pRg st="14" end="1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5" end="15"/>
                                            </p:txEl>
                                          </p:spTgt>
                                        </p:tgtEl>
                                        <p:attrNameLst>
                                          <p:attrName>style.visibility</p:attrName>
                                        </p:attrNameLst>
                                      </p:cBhvr>
                                      <p:to>
                                        <p:strVal val="visible"/>
                                      </p:to>
                                    </p:set>
                                    <p:animEffect transition="in" filter="fade">
                                      <p:cBhvr>
                                        <p:cTn id="72" dur="500"/>
                                        <p:tgtEl>
                                          <p:spTgt spid="22530">
                                            <p:txEl>
                                              <p:pRg st="15" end="1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2530">
                                            <p:txEl>
                                              <p:pRg st="16" end="16"/>
                                            </p:txEl>
                                          </p:spTgt>
                                        </p:tgtEl>
                                        <p:attrNameLst>
                                          <p:attrName>style.visibility</p:attrName>
                                        </p:attrNameLst>
                                      </p:cBhvr>
                                      <p:to>
                                        <p:strVal val="visible"/>
                                      </p:to>
                                    </p:set>
                                    <p:animEffect transition="in" filter="fade">
                                      <p:cBhvr>
                                        <p:cTn id="77" dur="500"/>
                                        <p:tgtEl>
                                          <p:spTgt spid="22530">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77053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Конвенције за именовање параметара који представљају тип код генеричких типова, интерфејса и метода:</a:t>
            </a:r>
            <a:endParaRPr lang="en-US" dirty="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По конвенцији, параметри су означени једним великим </a:t>
            </a:r>
            <a:r>
              <a:rPr lang="x-none" dirty="0" smtClean="0">
                <a:latin typeface="Garamond" pitchFamily="18" charset="0"/>
              </a:rPr>
              <a:t>словом</a:t>
            </a:r>
            <a:r>
              <a:rPr lang="sr-Latn-RS" dirty="0" smtClean="0">
                <a:latin typeface="Garamond" pitchFamily="18" charset="0"/>
              </a:rPr>
              <a:t>.</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Најчешће се користе следеће ознаке</a:t>
            </a:r>
            <a:r>
              <a:rPr lang="en-US"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smtClean="0">
                <a:latin typeface="Garamond" pitchFamily="18" charset="0"/>
              </a:rPr>
              <a:t>E </a:t>
            </a:r>
            <a:r>
              <a:rPr lang="en-US" dirty="0">
                <a:latin typeface="Garamond" pitchFamily="18" charset="0"/>
              </a:rPr>
              <a:t>- </a:t>
            </a:r>
            <a:r>
              <a:rPr lang="x-none" dirty="0" smtClean="0">
                <a:latin typeface="Garamond" pitchFamily="18" charset="0"/>
              </a:rPr>
              <a:t>Елеменат</a:t>
            </a:r>
            <a:r>
              <a:rPr lang="en-US" dirty="0" smtClean="0">
                <a:latin typeface="Garamond" pitchFamily="18" charset="0"/>
              </a:rPr>
              <a:t> (</a:t>
            </a:r>
            <a:r>
              <a:rPr lang="x-none" dirty="0" smtClean="0">
                <a:latin typeface="Garamond" pitchFamily="18" charset="0"/>
              </a:rPr>
              <a:t>енг. </a:t>
            </a:r>
            <a:r>
              <a:rPr lang="en-US" dirty="0" smtClean="0">
                <a:latin typeface="Garamond" pitchFamily="18" charset="0"/>
              </a:rPr>
              <a:t>Element - </a:t>
            </a:r>
            <a:r>
              <a:rPr lang="x-none" dirty="0" smtClean="0">
                <a:latin typeface="Garamond" pitchFamily="18" charset="0"/>
              </a:rPr>
              <a:t>њега ексклузивно користи</a:t>
            </a:r>
            <a:r>
              <a:rPr lang="en-US" dirty="0" smtClean="0">
                <a:latin typeface="Garamond" pitchFamily="18" charset="0"/>
              </a:rPr>
              <a:t> </a:t>
            </a:r>
            <a:r>
              <a:rPr lang="en-US" dirty="0">
                <a:latin typeface="Garamond" pitchFamily="18" charset="0"/>
              </a:rPr>
              <a:t>Java Collections Framework)</a:t>
            </a:r>
          </a:p>
          <a:p>
            <a:pPr marL="342900" indent="-342900">
              <a:spcBef>
                <a:spcPts val="600"/>
              </a:spcBef>
              <a:buFont typeface="Arial" panose="020B0604020202020204" pitchFamily="34" charset="0"/>
              <a:buChar char="•"/>
              <a:defRPr/>
            </a:pPr>
            <a:r>
              <a:rPr lang="en-US" dirty="0">
                <a:latin typeface="Garamond" pitchFamily="18" charset="0"/>
              </a:rPr>
              <a:t>K </a:t>
            </a:r>
            <a:r>
              <a:rPr lang="en-US" dirty="0" smtClean="0">
                <a:latin typeface="Garamond" pitchFamily="18" charset="0"/>
              </a:rPr>
              <a:t>– </a:t>
            </a:r>
            <a:r>
              <a:rPr lang="x-none" dirty="0" smtClean="0">
                <a:latin typeface="Garamond" pitchFamily="18" charset="0"/>
              </a:rPr>
              <a:t>Кључ (енг. </a:t>
            </a:r>
            <a:r>
              <a:rPr lang="en-US" dirty="0" smtClean="0">
                <a:latin typeface="Garamond" pitchFamily="18" charset="0"/>
              </a:rPr>
              <a:t>Key</a:t>
            </a:r>
            <a:r>
              <a:rPr lang="x-none" dirty="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a:latin typeface="Garamond" pitchFamily="18" charset="0"/>
              </a:rPr>
              <a:t>N </a:t>
            </a:r>
            <a:r>
              <a:rPr lang="en-US" dirty="0" smtClean="0">
                <a:latin typeface="Garamond" pitchFamily="18" charset="0"/>
              </a:rPr>
              <a:t>– </a:t>
            </a:r>
            <a:r>
              <a:rPr lang="x-none" dirty="0" smtClean="0">
                <a:latin typeface="Garamond" pitchFamily="18" charset="0"/>
              </a:rPr>
              <a:t>Број (енг. </a:t>
            </a:r>
            <a:r>
              <a:rPr lang="en-US" dirty="0" smtClean="0">
                <a:latin typeface="Garamond" pitchFamily="18" charset="0"/>
              </a:rPr>
              <a:t>Number</a:t>
            </a:r>
            <a:r>
              <a:rPr lang="x-none" dirty="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a:latin typeface="Garamond" pitchFamily="18" charset="0"/>
              </a:rPr>
              <a:t>T </a:t>
            </a:r>
            <a:r>
              <a:rPr lang="en-US" dirty="0" smtClean="0">
                <a:latin typeface="Garamond" pitchFamily="18" charset="0"/>
              </a:rPr>
              <a:t>– </a:t>
            </a:r>
            <a:r>
              <a:rPr lang="x-none" dirty="0" smtClean="0">
                <a:latin typeface="Garamond" pitchFamily="18" charset="0"/>
              </a:rPr>
              <a:t>Тип (енг. </a:t>
            </a:r>
            <a:r>
              <a:rPr lang="en-US" dirty="0" smtClean="0">
                <a:latin typeface="Garamond" pitchFamily="18" charset="0"/>
              </a:rPr>
              <a:t>Type</a:t>
            </a:r>
            <a:r>
              <a:rPr lang="x-none"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a:latin typeface="Garamond" pitchFamily="18" charset="0"/>
              </a:rPr>
              <a:t>V </a:t>
            </a:r>
            <a:r>
              <a:rPr lang="en-US" dirty="0" smtClean="0">
                <a:latin typeface="Garamond" pitchFamily="18" charset="0"/>
              </a:rPr>
              <a:t>– </a:t>
            </a:r>
            <a:r>
              <a:rPr lang="x-none" dirty="0" smtClean="0">
                <a:latin typeface="Garamond" pitchFamily="18" charset="0"/>
              </a:rPr>
              <a:t>Вредност  (енг. </a:t>
            </a:r>
            <a:r>
              <a:rPr lang="en-US" dirty="0" smtClean="0">
                <a:latin typeface="Garamond" pitchFamily="18" charset="0"/>
              </a:rPr>
              <a:t>Value</a:t>
            </a:r>
            <a:r>
              <a:rPr lang="x-none"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en-US" dirty="0" smtClean="0">
                <a:latin typeface="Garamond" pitchFamily="18" charset="0"/>
              </a:rPr>
              <a:t>S,U,W </a:t>
            </a:r>
            <a:r>
              <a:rPr lang="x-none" dirty="0" smtClean="0">
                <a:latin typeface="Garamond" pitchFamily="18" charset="0"/>
              </a:rPr>
              <a:t>итд</a:t>
            </a:r>
            <a:r>
              <a:rPr lang="en-US" dirty="0" smtClean="0">
                <a:latin typeface="Garamond" pitchFamily="18" charset="0"/>
              </a:rPr>
              <a:t>. – </a:t>
            </a:r>
            <a:r>
              <a:rPr lang="x-none" dirty="0" smtClean="0">
                <a:latin typeface="Garamond" pitchFamily="18" charset="0"/>
              </a:rPr>
              <a:t>други, трећи, четврти итд. тип</a:t>
            </a:r>
            <a:endParaRPr lang="en-US"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a:solidFill>
                  <a:srgbClr val="0070C0"/>
                </a:solidFill>
              </a:rPr>
              <a:t>Дефинисање генеричког типа </a:t>
            </a:r>
            <a:r>
              <a:rPr lang="x-none" kern="0" dirty="0" smtClean="0">
                <a:solidFill>
                  <a:srgbClr val="0070C0"/>
                </a:solidFill>
              </a:rPr>
              <a:t>(3)</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22530">
                                            <p:txEl>
                                              <p:pRg st="3" end="3"/>
                                            </p:txEl>
                                          </p:spTgt>
                                        </p:tgtEl>
                                        <p:attrNameLst>
                                          <p:attrName>style.visibility</p:attrName>
                                        </p:attrNameLst>
                                      </p:cBhvr>
                                      <p:to>
                                        <p:strVal val="visible"/>
                                      </p:to>
                                    </p:set>
                                    <p:animEffect transition="in" filter="fade">
                                      <p:cBhvr>
                                        <p:cTn id="20" dur="500"/>
                                        <p:tgtEl>
                                          <p:spTgt spid="22530">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22530">
                                            <p:txEl>
                                              <p:pRg st="4" end="4"/>
                                            </p:txEl>
                                          </p:spTgt>
                                        </p:tgtEl>
                                        <p:attrNameLst>
                                          <p:attrName>style.visibility</p:attrName>
                                        </p:attrNameLst>
                                      </p:cBhvr>
                                      <p:to>
                                        <p:strVal val="visible"/>
                                      </p:to>
                                    </p:set>
                                    <p:animEffect transition="in" filter="fade">
                                      <p:cBhvr>
                                        <p:cTn id="23" dur="500"/>
                                        <p:tgtEl>
                                          <p:spTgt spid="22530">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22530">
                                            <p:txEl>
                                              <p:pRg st="5" end="5"/>
                                            </p:txEl>
                                          </p:spTgt>
                                        </p:tgtEl>
                                        <p:attrNameLst>
                                          <p:attrName>style.visibility</p:attrName>
                                        </p:attrNameLst>
                                      </p:cBhvr>
                                      <p:to>
                                        <p:strVal val="visible"/>
                                      </p:to>
                                    </p:set>
                                    <p:animEffect transition="in" filter="fade">
                                      <p:cBhvr>
                                        <p:cTn id="26" dur="500"/>
                                        <p:tgtEl>
                                          <p:spTgt spid="22530">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22530">
                                            <p:txEl>
                                              <p:pRg st="6" end="6"/>
                                            </p:txEl>
                                          </p:spTgt>
                                        </p:tgtEl>
                                        <p:attrNameLst>
                                          <p:attrName>style.visibility</p:attrName>
                                        </p:attrNameLst>
                                      </p:cBhvr>
                                      <p:to>
                                        <p:strVal val="visible"/>
                                      </p:to>
                                    </p:set>
                                    <p:animEffect transition="in" filter="fade">
                                      <p:cBhvr>
                                        <p:cTn id="29" dur="500"/>
                                        <p:tgtEl>
                                          <p:spTgt spid="22530">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22530">
                                            <p:txEl>
                                              <p:pRg st="7" end="7"/>
                                            </p:txEl>
                                          </p:spTgt>
                                        </p:tgtEl>
                                        <p:attrNameLst>
                                          <p:attrName>style.visibility</p:attrName>
                                        </p:attrNameLst>
                                      </p:cBhvr>
                                      <p:to>
                                        <p:strVal val="visible"/>
                                      </p:to>
                                    </p:set>
                                    <p:animEffect transition="in" filter="fade">
                                      <p:cBhvr>
                                        <p:cTn id="32" dur="500"/>
                                        <p:tgtEl>
                                          <p:spTgt spid="22530">
                                            <p:txEl>
                                              <p:pRg st="7" end="7"/>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22530">
                                            <p:txEl>
                                              <p:pRg st="8" end="8"/>
                                            </p:txEl>
                                          </p:spTgt>
                                        </p:tgtEl>
                                        <p:attrNameLst>
                                          <p:attrName>style.visibility</p:attrName>
                                        </p:attrNameLst>
                                      </p:cBhvr>
                                      <p:to>
                                        <p:strVal val="visible"/>
                                      </p:to>
                                    </p:set>
                                    <p:animEffect transition="in" filter="fade">
                                      <p:cBhvr>
                                        <p:cTn id="35" dur="500"/>
                                        <p:tgtEl>
                                          <p:spTgt spid="2253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57075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Да би се из програмског кода реферисало на генеричку класу </a:t>
            </a:r>
            <a:r>
              <a:rPr lang="en-US" sz="1800" dirty="0" smtClean="0">
                <a:latin typeface="+mn-lt"/>
              </a:rPr>
              <a:t>Box</a:t>
            </a:r>
            <a:r>
              <a:rPr lang="x-none" dirty="0" smtClean="0">
                <a:latin typeface="Garamond" pitchFamily="18" charset="0"/>
              </a:rPr>
              <a:t>,</a:t>
            </a:r>
            <a:r>
              <a:rPr lang="en-US" dirty="0" smtClean="0">
                <a:latin typeface="Garamond" pitchFamily="18" charset="0"/>
              </a:rPr>
              <a:t> </a:t>
            </a:r>
            <a:r>
              <a:rPr lang="x-none" dirty="0" smtClean="0">
                <a:latin typeface="Garamond" pitchFamily="18" charset="0"/>
              </a:rPr>
              <a:t>потребно је извршити </a:t>
            </a:r>
            <a:r>
              <a:rPr lang="x-none" b="1" i="1" dirty="0" smtClean="0">
                <a:latin typeface="Garamond" pitchFamily="18" charset="0"/>
              </a:rPr>
              <a:t>генерички позив </a:t>
            </a:r>
            <a:r>
              <a:rPr lang="x-none" b="1" i="1" dirty="0" smtClean="0">
                <a:latin typeface="Garamond" pitchFamily="18" charset="0"/>
              </a:rPr>
              <a:t>типа</a:t>
            </a:r>
            <a:r>
              <a:rPr lang="sr-Latn-RS" dirty="0" smtClean="0">
                <a:latin typeface="Garamond" pitchFamily="18" charset="0"/>
              </a:rPr>
              <a:t>. </a:t>
            </a:r>
          </a:p>
          <a:p>
            <a:pPr marL="342900" indent="-342900">
              <a:spcBef>
                <a:spcPts val="600"/>
              </a:spcBef>
              <a:buFont typeface="Arial" panose="020B0604020202020204" pitchFamily="34" charset="0"/>
              <a:buChar char="•"/>
              <a:defRPr/>
            </a:pPr>
            <a:r>
              <a:rPr lang="sr-Cyrl-RS" dirty="0" smtClean="0">
                <a:latin typeface="Garamond" pitchFamily="18" charset="0"/>
              </a:rPr>
              <a:t>То подразумева замену </a:t>
            </a:r>
            <a:r>
              <a:rPr lang="sr-Cyrl-RS" dirty="0" smtClean="0">
                <a:latin typeface="Garamond" pitchFamily="18" charset="0"/>
              </a:rPr>
              <a:t>параметра</a:t>
            </a:r>
            <a:r>
              <a:rPr lang="en-US" dirty="0" smtClean="0">
                <a:latin typeface="Garamond" pitchFamily="18" charset="0"/>
              </a:rPr>
              <a:t> </a:t>
            </a:r>
            <a:r>
              <a:rPr lang="en-US" sz="1800" dirty="0" smtClean="0">
                <a:latin typeface="+mn-lt"/>
              </a:rPr>
              <a:t>T</a:t>
            </a:r>
            <a:r>
              <a:rPr lang="en-US" sz="1800" dirty="0" smtClean="0">
                <a:latin typeface="Garamond" pitchFamily="18" charset="0"/>
              </a:rPr>
              <a:t> </a:t>
            </a:r>
            <a:r>
              <a:rPr lang="x-none" dirty="0" smtClean="0">
                <a:latin typeface="Garamond" pitchFamily="18" charset="0"/>
              </a:rPr>
              <a:t>конкретном </a:t>
            </a:r>
            <a:r>
              <a:rPr lang="x-none" dirty="0" smtClean="0">
                <a:latin typeface="Garamond" pitchFamily="18" charset="0"/>
              </a:rPr>
              <a:t>вредношћ</a:t>
            </a:r>
            <a:r>
              <a:rPr lang="sr-Cyrl-RS" dirty="0" smtClean="0">
                <a:latin typeface="Garamond" pitchFamily="18" charset="0"/>
              </a:rPr>
              <a:t>у</a:t>
            </a:r>
            <a:r>
              <a:rPr lang="sr-Cyrl-RS" dirty="0" smtClean="0">
                <a:latin typeface="Garamond" pitchFamily="18" charset="0"/>
              </a:rPr>
              <a:t>. </a:t>
            </a:r>
          </a:p>
          <a:p>
            <a:r>
              <a:rPr lang="sr-Cyrl-RS"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Box</a:t>
            </a:r>
            <a:r>
              <a:rPr lang="sr-Latn-RS" sz="1500" b="1" dirty="0" smtClean="0">
                <a:solidFill>
                  <a:srgbClr val="000080"/>
                </a:solidFill>
                <a:latin typeface="Courier New" panose="02070309020205020404" pitchFamily="49" charset="0"/>
              </a:rPr>
              <a:t>&lt;</a:t>
            </a:r>
            <a:r>
              <a:rPr lang="sr-Latn-RS" sz="1500" dirty="0" smtClean="0">
                <a:solidFill>
                  <a:srgbClr val="000000"/>
                </a:solidFill>
                <a:latin typeface="Courier New" panose="02070309020205020404" pitchFamily="49" charset="0"/>
              </a:rPr>
              <a:t>Integer</a:t>
            </a:r>
            <a:r>
              <a:rPr lang="sr-Latn-RS" sz="1500" b="1" dirty="0" smtClean="0">
                <a:solidFill>
                  <a:srgbClr val="000080"/>
                </a:solidFill>
                <a:latin typeface="Courier New" panose="02070309020205020404" pitchFamily="49" charset="0"/>
              </a:rPr>
              <a:t>&gt;</a:t>
            </a:r>
            <a:r>
              <a:rPr lang="sr-Latn-RS" sz="1500" dirty="0" smtClean="0">
                <a:solidFill>
                  <a:srgbClr val="000000"/>
                </a:solidFill>
                <a:latin typeface="Courier New" panose="02070309020205020404" pitchFamily="49" charset="0"/>
              </a:rPr>
              <a:t> integerBox</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Генерички </a:t>
            </a:r>
            <a:r>
              <a:rPr lang="x-none" dirty="0" smtClean="0">
                <a:latin typeface="Garamond" pitchFamily="18" charset="0"/>
              </a:rPr>
              <a:t>позив типа се може посматрати слично обичном позиву метода, </a:t>
            </a:r>
            <a:r>
              <a:rPr lang="sr-Cyrl-RS" dirty="0" smtClean="0">
                <a:latin typeface="Garamond" pitchFamily="18" charset="0"/>
              </a:rPr>
              <a:t>само се уместо </a:t>
            </a:r>
            <a:r>
              <a:rPr lang="x-none" dirty="0" smtClean="0">
                <a:latin typeface="Garamond" pitchFamily="18" charset="0"/>
              </a:rPr>
              <a:t>вредност</a:t>
            </a:r>
            <a:r>
              <a:rPr lang="sr-Cyrl-RS" dirty="0" smtClean="0">
                <a:latin typeface="Garamond" pitchFamily="18" charset="0"/>
              </a:rPr>
              <a:t>и</a:t>
            </a:r>
            <a:r>
              <a:rPr lang="x-none" dirty="0" smtClean="0">
                <a:latin typeface="Garamond" pitchFamily="18" charset="0"/>
              </a:rPr>
              <a:t> </a:t>
            </a:r>
            <a:r>
              <a:rPr lang="x-none" dirty="0" smtClean="0">
                <a:latin typeface="Garamond" pitchFamily="18" charset="0"/>
              </a:rPr>
              <a:t>аргумента прослеђује </a:t>
            </a:r>
            <a:r>
              <a:rPr lang="x-none" dirty="0" smtClean="0">
                <a:latin typeface="Garamond" pitchFamily="18" charset="0"/>
              </a:rPr>
              <a:t>тип </a:t>
            </a:r>
            <a:r>
              <a:rPr lang="x-none" dirty="0" smtClean="0">
                <a:latin typeface="Garamond" pitchFamily="18" charset="0"/>
              </a:rPr>
              <a:t>(у овом случају</a:t>
            </a:r>
            <a:r>
              <a:rPr lang="en-US" dirty="0" smtClean="0">
                <a:latin typeface="Garamond" pitchFamily="18" charset="0"/>
              </a:rPr>
              <a:t> </a:t>
            </a:r>
            <a:r>
              <a:rPr lang="x-none" dirty="0" smtClean="0">
                <a:latin typeface="Garamond" pitchFamily="18" charset="0"/>
              </a:rPr>
              <a:t>тип </a:t>
            </a:r>
            <a:r>
              <a:rPr lang="en-US" sz="1800" dirty="0" smtClean="0">
                <a:latin typeface="+mn-lt"/>
              </a:rPr>
              <a:t>Integer</a:t>
            </a:r>
            <a:r>
              <a:rPr lang="x-none" dirty="0" smtClean="0">
                <a:latin typeface="Garamond" pitchFamily="18" charset="0"/>
              </a:rPr>
              <a:t>)</a:t>
            </a:r>
            <a:r>
              <a:rPr lang="sr-Cyrl-RS" dirty="0" smtClean="0">
                <a:latin typeface="Garamond" pitchFamily="18" charset="0"/>
              </a:rPr>
              <a:t>. </a:t>
            </a:r>
          </a:p>
          <a:p>
            <a:pPr marL="342900" indent="-342900">
              <a:spcBef>
                <a:spcPts val="600"/>
              </a:spcBef>
              <a:buFont typeface="Arial" panose="020B0604020202020204" pitchFamily="34" charset="0"/>
              <a:buChar char="•"/>
              <a:defRPr/>
            </a:pPr>
            <a:r>
              <a:rPr lang="x-none" dirty="0" smtClean="0">
                <a:latin typeface="Garamond" pitchFamily="18" charset="0"/>
              </a:rPr>
              <a:t>Позивање </a:t>
            </a:r>
            <a:r>
              <a:rPr lang="x-none" dirty="0" smtClean="0">
                <a:latin typeface="Garamond" pitchFamily="18" charset="0"/>
              </a:rPr>
              <a:t>генеричког типа се обично означава као </a:t>
            </a:r>
            <a:r>
              <a:rPr lang="x-none" b="1" i="1" dirty="0" smtClean="0">
                <a:latin typeface="Garamond" pitchFamily="18" charset="0"/>
              </a:rPr>
              <a:t>параметарски тип</a:t>
            </a:r>
            <a:r>
              <a:rPr lang="x-none"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За креирње примерка класе користи се кључна реч </a:t>
            </a:r>
            <a:r>
              <a:rPr lang="en-US" sz="1800" dirty="0" smtClean="0">
                <a:latin typeface="+mn-lt"/>
              </a:rPr>
              <a:t>new</a:t>
            </a:r>
            <a:r>
              <a:rPr lang="en-US" dirty="0" smtClean="0">
                <a:latin typeface="Garamond" pitchFamily="18" charset="0"/>
              </a:rPr>
              <a:t>, </a:t>
            </a:r>
            <a:r>
              <a:rPr lang="x-none" dirty="0" smtClean="0">
                <a:latin typeface="Garamond" pitchFamily="18" charset="0"/>
              </a:rPr>
              <a:t>али се између имена класе и заграда поставља</a:t>
            </a:r>
            <a:r>
              <a:rPr lang="en-US" dirty="0" smtClean="0">
                <a:latin typeface="Garamond" pitchFamily="18" charset="0"/>
              </a:rPr>
              <a:t> </a:t>
            </a:r>
            <a:r>
              <a:rPr lang="en-US" sz="1800" dirty="0">
                <a:latin typeface="+mn-lt"/>
              </a:rPr>
              <a:t>&lt;Integer</a:t>
            </a:r>
            <a:r>
              <a:rPr lang="en-US" sz="1800" dirty="0" smtClean="0">
                <a:latin typeface="+mn-lt"/>
              </a:rPr>
              <a:t>&gt;</a:t>
            </a:r>
            <a:r>
              <a:rPr lang="x-none" dirty="0" smtClean="0">
                <a:latin typeface="Garamond" pitchFamily="18" charset="0"/>
              </a:rPr>
              <a:t>:</a:t>
            </a:r>
            <a:endParaRPr lang="sr-Cyrl-RS" dirty="0" smtClean="0">
              <a:latin typeface="Garamond" pitchFamily="18" charset="0"/>
            </a:endParaRPr>
          </a:p>
          <a:p>
            <a:pPr>
              <a:spcBef>
                <a:spcPts val="600"/>
              </a:spcBef>
              <a:defRPr/>
            </a:pP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Box</a:t>
            </a:r>
            <a:r>
              <a:rPr lang="sr-Latn-RS" sz="1500" b="1" dirty="0" smtClean="0">
                <a:solidFill>
                  <a:srgbClr val="000080"/>
                </a:solidFill>
                <a:latin typeface="Courier New" panose="02070309020205020404" pitchFamily="49" charset="0"/>
              </a:rPr>
              <a:t>&lt;</a:t>
            </a:r>
            <a:r>
              <a:rPr lang="sr-Latn-RS" sz="1500" dirty="0" smtClean="0">
                <a:solidFill>
                  <a:srgbClr val="000000"/>
                </a:solidFill>
                <a:latin typeface="Courier New" panose="02070309020205020404" pitchFamily="49" charset="0"/>
              </a:rPr>
              <a:t>Integer</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integerBox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Box</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Integer</a:t>
            </a:r>
            <a:r>
              <a:rPr lang="sr-Latn-RS" sz="1500" b="1" dirty="0">
                <a:solidFill>
                  <a:srgbClr val="000080"/>
                </a:solidFill>
                <a:latin typeface="Courier New" panose="02070309020205020404" pitchFamily="49" charset="0"/>
              </a:rPr>
              <a:t>&gt;();</a:t>
            </a:r>
            <a:endParaRPr lang="sr-Latn-RS" sz="1500" dirty="0"/>
          </a:p>
          <a:p>
            <a:pPr>
              <a:spcBef>
                <a:spcPts val="600"/>
              </a:spcBef>
              <a:defRPr/>
            </a:pPr>
            <a:endParaRPr lang="en-US" dirty="0">
              <a:latin typeface="Garamond" pitchFamily="18" charset="0"/>
            </a:endParaRPr>
          </a:p>
          <a:p>
            <a:pPr>
              <a:spcBef>
                <a:spcPts val="600"/>
              </a:spcBef>
              <a:defRPr/>
            </a:pPr>
            <a:r>
              <a:rPr lang="x-none" sz="1800" dirty="0" smtClean="0">
                <a:latin typeface="+mn-lt"/>
              </a:rPr>
              <a:t>	</a:t>
            </a:r>
            <a:endParaRPr lang="en-US"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позив типа</a:t>
            </a:r>
            <a:endParaRPr lang="en-US" kern="0" dirty="0">
              <a:solidFill>
                <a:srgbClr val="0070C0"/>
              </a:solidFill>
            </a:endParaRPr>
          </a:p>
        </p:txBody>
      </p:sp>
      <p:sp>
        <p:nvSpPr>
          <p:cNvPr id="3" name="Rectangle 2"/>
          <p:cNvSpPr/>
          <p:nvPr/>
        </p:nvSpPr>
        <p:spPr>
          <a:xfrm>
            <a:off x="1219200" y="2667000"/>
            <a:ext cx="29718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
        <p:nvSpPr>
          <p:cNvPr id="6" name="Rectangle 5"/>
          <p:cNvSpPr/>
          <p:nvPr/>
        </p:nvSpPr>
        <p:spPr>
          <a:xfrm>
            <a:off x="1219200" y="5791200"/>
            <a:ext cx="53340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6" end="6"/>
                                            </p:txEl>
                                          </p:spTgt>
                                        </p:tgtEl>
                                        <p:attrNameLst>
                                          <p:attrName>style.visibility</p:attrName>
                                        </p:attrNameLst>
                                      </p:cBhvr>
                                      <p:to>
                                        <p:strVal val="visible"/>
                                      </p:to>
                                    </p:set>
                                    <p:animEffect transition="in" filter="fade">
                                      <p:cBhvr>
                                        <p:cTn id="37" dur="500"/>
                                        <p:tgtEl>
                                          <p:spTgt spid="22530">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3924151"/>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Програмски језик Јава </a:t>
            </a:r>
            <a:r>
              <a:rPr lang="x-none" dirty="0" smtClean="0">
                <a:latin typeface="Garamond" pitchFamily="18" charset="0"/>
              </a:rPr>
              <a:t>допушта</a:t>
            </a:r>
            <a:r>
              <a:rPr lang="sr-Cyrl-RS" dirty="0" smtClean="0">
                <a:latin typeface="Garamond" pitchFamily="18" charset="0"/>
              </a:rPr>
              <a:t> </a:t>
            </a:r>
            <a:r>
              <a:rPr lang="x-none" dirty="0" smtClean="0">
                <a:latin typeface="Garamond" pitchFamily="18" charset="0"/>
              </a:rPr>
              <a:t>да </a:t>
            </a:r>
            <a:r>
              <a:rPr lang="x-none" dirty="0" smtClean="0">
                <a:latin typeface="Garamond" pitchFamily="18" charset="0"/>
              </a:rPr>
              <a:t>се у конструктору примерка </a:t>
            </a:r>
            <a:r>
              <a:rPr lang="sr-Cyrl-RS" dirty="0" smtClean="0">
                <a:latin typeface="Garamond" pitchFamily="18" charset="0"/>
              </a:rPr>
              <a:t>генерички тип изостави ако </a:t>
            </a:r>
            <a:r>
              <a:rPr lang="x-none" dirty="0" smtClean="0">
                <a:latin typeface="Garamond" pitchFamily="18" charset="0"/>
              </a:rPr>
              <a:t>преводилац </a:t>
            </a:r>
            <a:r>
              <a:rPr lang="x-none" dirty="0" smtClean="0">
                <a:latin typeface="Garamond" pitchFamily="18" charset="0"/>
              </a:rPr>
              <a:t>може на основу контекста да одреди ког типа треба да буду</a:t>
            </a:r>
            <a:r>
              <a:rPr lang="en-US" dirty="0" smtClean="0">
                <a:latin typeface="Garamond" pitchFamily="18" charset="0"/>
              </a:rPr>
              <a:t> </a:t>
            </a:r>
            <a:r>
              <a:rPr lang="x-none" dirty="0" smtClean="0">
                <a:latin typeface="Garamond" pitchFamily="18" charset="0"/>
              </a:rPr>
              <a:t>аргументи</a:t>
            </a:r>
            <a:r>
              <a:rPr lang="sr-Cyrl-RS" dirty="0" smtClean="0">
                <a:latin typeface="Garamond" pitchFamily="18" charset="0"/>
              </a:rPr>
              <a:t>. Нпр. </a:t>
            </a:r>
            <a:endParaRPr lang="en-US" dirty="0">
              <a:latin typeface="Garamond" pitchFamily="18" charset="0"/>
            </a:endParaRPr>
          </a:p>
          <a:p>
            <a:r>
              <a:rPr lang="x-none" sz="1800" dirty="0" smtClean="0">
                <a:latin typeface="+mn-lt"/>
              </a:rPr>
              <a:t>	</a:t>
            </a:r>
            <a:r>
              <a:rPr lang="sr-Latn-RS" sz="1800" dirty="0">
                <a:solidFill>
                  <a:srgbClr val="000000"/>
                </a:solidFill>
                <a:latin typeface="Courier New" panose="02070309020205020404" pitchFamily="49" charset="0"/>
              </a:rPr>
              <a:t>Box</a:t>
            </a:r>
            <a:r>
              <a:rPr lang="sr-Latn-RS" sz="1800" b="1" dirty="0">
                <a:solidFill>
                  <a:srgbClr val="000080"/>
                </a:solidFill>
                <a:latin typeface="Courier New" panose="02070309020205020404" pitchFamily="49" charset="0"/>
              </a:rPr>
              <a:t>&lt;</a:t>
            </a:r>
            <a:r>
              <a:rPr lang="sr-Latn-RS" sz="1800" dirty="0">
                <a:solidFill>
                  <a:srgbClr val="000000"/>
                </a:solidFill>
                <a:latin typeface="Courier New" panose="02070309020205020404" pitchFamily="49" charset="0"/>
              </a:rPr>
              <a:t>Integer</a:t>
            </a:r>
            <a:r>
              <a:rPr lang="sr-Latn-RS" sz="1800" b="1" dirty="0">
                <a:solidFill>
                  <a:srgbClr val="000080"/>
                </a:solidFill>
                <a:latin typeface="Courier New" panose="02070309020205020404" pitchFamily="49" charset="0"/>
              </a:rPr>
              <a:t>&gt;</a:t>
            </a:r>
            <a:r>
              <a:rPr lang="sr-Latn-RS" sz="1800" dirty="0">
                <a:solidFill>
                  <a:srgbClr val="000000"/>
                </a:solidFill>
                <a:latin typeface="Courier New" panose="02070309020205020404" pitchFamily="49" charset="0"/>
              </a:rPr>
              <a:t> integerBox </a:t>
            </a:r>
            <a:r>
              <a:rPr lang="sr-Latn-RS" sz="1800" b="1" dirty="0">
                <a:solidFill>
                  <a:srgbClr val="000080"/>
                </a:solidFill>
                <a:latin typeface="Courier New" panose="02070309020205020404" pitchFamily="49" charset="0"/>
              </a:rPr>
              <a:t>=</a:t>
            </a:r>
            <a:r>
              <a:rPr lang="sr-Latn-RS" sz="1800" dirty="0">
                <a:solidFill>
                  <a:srgbClr val="000000"/>
                </a:solidFill>
                <a:latin typeface="Courier New" panose="02070309020205020404" pitchFamily="49" charset="0"/>
              </a:rPr>
              <a:t> </a:t>
            </a:r>
            <a:r>
              <a:rPr lang="sr-Latn-RS" sz="1800" b="1" dirty="0">
                <a:solidFill>
                  <a:srgbClr val="0000FF"/>
                </a:solidFill>
                <a:latin typeface="Courier New" panose="02070309020205020404" pitchFamily="49" charset="0"/>
              </a:rPr>
              <a:t>new</a:t>
            </a:r>
            <a:r>
              <a:rPr lang="sr-Latn-RS" sz="1800" dirty="0">
                <a:solidFill>
                  <a:srgbClr val="000000"/>
                </a:solidFill>
                <a:latin typeface="Courier New" panose="02070309020205020404" pitchFamily="49" charset="0"/>
              </a:rPr>
              <a:t> Box</a:t>
            </a:r>
            <a:r>
              <a:rPr lang="sr-Latn-RS" sz="1800" b="1" dirty="0" smtClean="0">
                <a:solidFill>
                  <a:srgbClr val="000080"/>
                </a:solidFill>
                <a:latin typeface="Courier New" panose="02070309020205020404" pitchFamily="49" charset="0"/>
              </a:rPr>
              <a:t>&lt;&gt;();</a:t>
            </a:r>
            <a:endParaRPr lang="sr-Cyrl-RS" sz="1800" dirty="0" smtClean="0">
              <a:latin typeface="+mn-lt"/>
            </a:endParaRPr>
          </a:p>
          <a:p>
            <a:pPr marL="342900" indent="-342900">
              <a:spcBef>
                <a:spcPts val="600"/>
              </a:spcBef>
              <a:buFont typeface="Arial" panose="020B0604020202020204" pitchFamily="34" charset="0"/>
              <a:buChar char="•"/>
              <a:defRPr/>
            </a:pPr>
            <a:r>
              <a:rPr lang="x-none" dirty="0" smtClean="0">
                <a:latin typeface="Garamond" pitchFamily="18" charset="0"/>
              </a:rPr>
              <a:t>Аргумент </a:t>
            </a:r>
            <a:r>
              <a:rPr lang="x-none" dirty="0" smtClean="0">
                <a:latin typeface="Garamond" pitchFamily="18" charset="0"/>
              </a:rPr>
              <a:t>који представља тип се може приликом генеричког позива заменити </a:t>
            </a:r>
            <a:r>
              <a:rPr lang="x-none" dirty="0" smtClean="0">
                <a:latin typeface="Garamond" pitchFamily="18" charset="0"/>
              </a:rPr>
              <a:t>са</a:t>
            </a:r>
            <a:r>
              <a:rPr lang="sr-Cyrl-RS" dirty="0" smtClean="0">
                <a:latin typeface="Garamond" pitchFamily="18" charset="0"/>
              </a:rPr>
              <a:t>:</a:t>
            </a:r>
          </a:p>
          <a:p>
            <a:pPr marL="1085850" lvl="1" indent="-342900">
              <a:spcBef>
                <a:spcPts val="600"/>
              </a:spcBef>
              <a:buFont typeface="Arial" panose="020B0604020202020204" pitchFamily="34" charset="0"/>
              <a:buChar char="•"/>
              <a:defRPr/>
            </a:pPr>
            <a:r>
              <a:rPr lang="x-none" dirty="0" smtClean="0">
                <a:latin typeface="Garamond" pitchFamily="18" charset="0"/>
              </a:rPr>
              <a:t>конкретним </a:t>
            </a:r>
            <a:r>
              <a:rPr lang="x-none" dirty="0" smtClean="0">
                <a:latin typeface="Garamond" pitchFamily="18" charset="0"/>
              </a:rPr>
              <a:t>типом </a:t>
            </a:r>
            <a:r>
              <a:rPr lang="sr-Cyrl-RS" dirty="0" smtClean="0">
                <a:latin typeface="Garamond" pitchFamily="18" charset="0"/>
              </a:rPr>
              <a:t/>
            </a:r>
            <a:br>
              <a:rPr lang="sr-Cyrl-RS" dirty="0" smtClean="0">
                <a:latin typeface="Garamond" pitchFamily="18" charset="0"/>
              </a:rPr>
            </a:br>
            <a:r>
              <a:rPr lang="x-none" dirty="0" smtClean="0">
                <a:latin typeface="Garamond" pitchFamily="18" charset="0"/>
              </a:rPr>
              <a:t>(</a:t>
            </a:r>
            <a:r>
              <a:rPr lang="x-none" dirty="0" smtClean="0">
                <a:latin typeface="Garamond" pitchFamily="18" charset="0"/>
              </a:rPr>
              <a:t>нпр. са </a:t>
            </a:r>
            <a:r>
              <a:rPr lang="en-US" sz="1800" dirty="0" smtClean="0">
                <a:latin typeface="+mn-lt"/>
              </a:rPr>
              <a:t>Integer</a:t>
            </a:r>
            <a:r>
              <a:rPr lang="en-US" sz="1800" dirty="0" smtClean="0">
                <a:latin typeface="Garamond" pitchFamily="18" charset="0"/>
              </a:rPr>
              <a:t> </a:t>
            </a:r>
            <a:r>
              <a:rPr lang="x-none" dirty="0" smtClean="0">
                <a:latin typeface="Garamond" pitchFamily="18" charset="0"/>
              </a:rPr>
              <a:t>или са </a:t>
            </a:r>
            <a:r>
              <a:rPr lang="en-US" sz="1800" dirty="0" smtClean="0">
                <a:latin typeface="+mn-lt"/>
              </a:rPr>
              <a:t>Student</a:t>
            </a:r>
            <a:r>
              <a:rPr lang="en-US" dirty="0" smtClean="0">
                <a:latin typeface="Garamond" pitchFamily="18" charset="0"/>
              </a:rPr>
              <a:t>) </a:t>
            </a:r>
            <a:endParaRPr lang="sr-Cyrl-RS" dirty="0" smtClean="0">
              <a:latin typeface="Garamond" pitchFamily="18" charset="0"/>
            </a:endParaRPr>
          </a:p>
          <a:p>
            <a:pPr marL="1085850" lvl="1" indent="-342900">
              <a:spcBef>
                <a:spcPts val="600"/>
              </a:spcBef>
              <a:buFont typeface="Arial" panose="020B0604020202020204" pitchFamily="34" charset="0"/>
              <a:buChar char="•"/>
              <a:defRPr/>
            </a:pPr>
            <a:r>
              <a:rPr lang="x-none" dirty="0" smtClean="0">
                <a:latin typeface="Garamond" pitchFamily="18" charset="0"/>
              </a:rPr>
              <a:t>али </a:t>
            </a:r>
            <a:r>
              <a:rPr lang="x-none" dirty="0" smtClean="0">
                <a:latin typeface="Garamond" pitchFamily="18" charset="0"/>
              </a:rPr>
              <a:t>се може заменити и са параметризованим типом </a:t>
            </a:r>
            <a:r>
              <a:rPr lang="sr-Cyrl-RS" dirty="0" smtClean="0">
                <a:latin typeface="Garamond" pitchFamily="18" charset="0"/>
              </a:rPr>
              <a:t/>
            </a:r>
            <a:br>
              <a:rPr lang="sr-Cyrl-RS" dirty="0" smtClean="0">
                <a:latin typeface="Garamond" pitchFamily="18" charset="0"/>
              </a:rPr>
            </a:br>
            <a:r>
              <a:rPr lang="x-none" dirty="0" smtClean="0">
                <a:latin typeface="Garamond" pitchFamily="18" charset="0"/>
              </a:rPr>
              <a:t>(</a:t>
            </a:r>
            <a:r>
              <a:rPr lang="x-none" dirty="0" smtClean="0">
                <a:latin typeface="Garamond" pitchFamily="18" charset="0"/>
              </a:rPr>
              <a:t>нпр. са </a:t>
            </a:r>
            <a:r>
              <a:rPr lang="en-US" sz="1800" dirty="0" smtClean="0">
                <a:latin typeface="+mn-lt"/>
              </a:rPr>
              <a:t>Box&lt;Double&gt;</a:t>
            </a:r>
            <a:r>
              <a:rPr lang="x-none" sz="1800" dirty="0" smtClean="0">
                <a:latin typeface="Garamond" pitchFamily="18" charset="0"/>
              </a:rPr>
              <a:t> </a:t>
            </a:r>
            <a:r>
              <a:rPr lang="x-none" dirty="0" smtClean="0">
                <a:latin typeface="Garamond" pitchFamily="18" charset="0"/>
              </a:rPr>
              <a:t>или са</a:t>
            </a:r>
            <a:r>
              <a:rPr lang="en-US" dirty="0" smtClean="0">
                <a:latin typeface="Garamond" pitchFamily="18" charset="0"/>
              </a:rPr>
              <a:t> </a:t>
            </a:r>
            <a:r>
              <a:rPr lang="en-US" sz="1800" dirty="0" smtClean="0">
                <a:latin typeface="+mn-lt"/>
              </a:rPr>
              <a:t>List&lt;String&gt;</a:t>
            </a:r>
            <a:r>
              <a:rPr lang="x-none" dirty="0" smtClean="0">
                <a:latin typeface="Garamond" pitchFamily="18" charset="0"/>
              </a:rPr>
              <a:t>)</a:t>
            </a:r>
            <a:r>
              <a:rPr lang="en-US" dirty="0" smtClean="0">
                <a:latin typeface="Garamond" pitchFamily="18" charset="0"/>
              </a:rPr>
              <a:t>.</a:t>
            </a:r>
            <a:endParaRPr lang="en-US"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позив типа (2)</a:t>
            </a:r>
            <a:endParaRPr lang="en-US" kern="0" dirty="0">
              <a:solidFill>
                <a:srgbClr val="0070C0"/>
              </a:solidFill>
            </a:endParaRPr>
          </a:p>
        </p:txBody>
      </p:sp>
      <p:sp>
        <p:nvSpPr>
          <p:cNvPr id="2" name="Rectangle 1"/>
          <p:cNvSpPr/>
          <p:nvPr/>
        </p:nvSpPr>
        <p:spPr>
          <a:xfrm>
            <a:off x="1219200" y="2514600"/>
            <a:ext cx="54864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2530">
                                            <p:txEl>
                                              <p:pRg st="1" end="1"/>
                                            </p:txEl>
                                          </p:spTgt>
                                        </p:tgtEl>
                                        <p:attrNameLst>
                                          <p:attrName>style.visibility</p:attrName>
                                        </p:attrNameLst>
                                      </p:cBhvr>
                                      <p:to>
                                        <p:strVal val="visible"/>
                                      </p:to>
                                    </p:set>
                                    <p:animEffect transition="in" filter="fade">
                                      <p:cBhvr>
                                        <p:cTn id="10" dur="500"/>
                                        <p:tgtEl>
                                          <p:spTgt spid="22530">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2530">
                                            <p:txEl>
                                              <p:pRg st="2" end="2"/>
                                            </p:txEl>
                                          </p:spTgt>
                                        </p:tgtEl>
                                        <p:attrNameLst>
                                          <p:attrName>style.visibility</p:attrName>
                                        </p:attrNameLst>
                                      </p:cBhvr>
                                      <p:to>
                                        <p:strVal val="visible"/>
                                      </p:to>
                                    </p:set>
                                    <p:animEffect transition="in" filter="fade">
                                      <p:cBhvr>
                                        <p:cTn id="13" dur="500"/>
                                        <p:tgtEl>
                                          <p:spTgt spid="22530">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2530">
                                            <p:txEl>
                                              <p:pRg st="3" end="3"/>
                                            </p:txEl>
                                          </p:spTgt>
                                        </p:tgtEl>
                                        <p:attrNameLst>
                                          <p:attrName>style.visibility</p:attrName>
                                        </p:attrNameLst>
                                      </p:cBhvr>
                                      <p:to>
                                        <p:strVal val="visible"/>
                                      </p:to>
                                    </p:set>
                                    <p:animEffect transition="in" filter="fade">
                                      <p:cBhvr>
                                        <p:cTn id="16" dur="500"/>
                                        <p:tgtEl>
                                          <p:spTgt spid="22530">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2530">
                                            <p:txEl>
                                              <p:pRg st="4" end="4"/>
                                            </p:txEl>
                                          </p:spTgt>
                                        </p:tgtEl>
                                        <p:attrNameLst>
                                          <p:attrName>style.visibility</p:attrName>
                                        </p:attrNameLst>
                                      </p:cBhvr>
                                      <p:to>
                                        <p:strVal val="visible"/>
                                      </p:to>
                                    </p:set>
                                    <p:animEffect transition="in" filter="fade">
                                      <p:cBhvr>
                                        <p:cTn id="19" dur="500"/>
                                        <p:tgtEl>
                                          <p:spTgt spid="2253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371600"/>
            <a:ext cx="8761412" cy="557075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Генерички методи су они методи са параметрима који представљају типове.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Они </a:t>
            </a:r>
            <a:r>
              <a:rPr lang="x-none" dirty="0" smtClean="0">
                <a:latin typeface="Garamond" pitchFamily="18" charset="0"/>
              </a:rPr>
              <a:t>су слични генеричким типовима, али је опсег параметара </a:t>
            </a:r>
            <a:r>
              <a:rPr lang="x-none" dirty="0" smtClean="0">
                <a:latin typeface="Garamond" pitchFamily="18" charset="0"/>
              </a:rPr>
              <a:t>ограничен </a:t>
            </a:r>
            <a:r>
              <a:rPr lang="x-none" dirty="0" smtClean="0">
                <a:latin typeface="Garamond" pitchFamily="18" charset="0"/>
              </a:rPr>
              <a:t>на метод у ком су ти параметри декларисани</a:t>
            </a:r>
            <a:r>
              <a:rPr lang="en-US"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Синтакса за генерички метод садржи </a:t>
            </a:r>
            <a:r>
              <a:rPr lang="sr-Cyrl-CS" dirty="0" smtClean="0">
                <a:latin typeface="Garamond" pitchFamily="18" charset="0"/>
              </a:rPr>
              <a:t>(пре повратног типа) </a:t>
            </a:r>
            <a:r>
              <a:rPr lang="x-none" dirty="0" smtClean="0">
                <a:latin typeface="Garamond" pitchFamily="18" charset="0"/>
              </a:rPr>
              <a:t>параметре који представљају тип између знака </a:t>
            </a:r>
            <a:r>
              <a:rPr lang="en-US" dirty="0" smtClean="0">
                <a:latin typeface="Garamond" pitchFamily="18" charset="0"/>
              </a:rPr>
              <a:t>&lt;</a:t>
            </a:r>
            <a:r>
              <a:rPr lang="x-none" dirty="0" smtClean="0">
                <a:latin typeface="Garamond" pitchFamily="18" charset="0"/>
              </a:rPr>
              <a:t> и </a:t>
            </a:r>
            <a:r>
              <a:rPr lang="en-US" dirty="0" smtClean="0">
                <a:latin typeface="Garamond" pitchFamily="18" charset="0"/>
              </a:rPr>
              <a:t>&gt;</a:t>
            </a:r>
            <a:r>
              <a:rPr lang="sr-Cyrl-RS" dirty="0" smtClean="0">
                <a:latin typeface="Garamond" pitchFamily="18" charset="0"/>
              </a:rPr>
              <a:t>. </a:t>
            </a:r>
          </a:p>
          <a:p>
            <a:pPr marL="342900" indent="-342900">
              <a:spcBef>
                <a:spcPts val="600"/>
              </a:spcBef>
              <a:buFont typeface="Arial" panose="020B0604020202020204" pitchFamily="34" charset="0"/>
              <a:buChar char="•"/>
              <a:defRPr/>
            </a:pPr>
            <a:r>
              <a:rPr lang="x-none" b="1" dirty="0" smtClean="0">
                <a:latin typeface="Garamond" pitchFamily="18" charset="0"/>
              </a:rPr>
              <a:t>Пример</a:t>
            </a:r>
            <a:r>
              <a:rPr lang="x-none" b="1" dirty="0" smtClean="0">
                <a:latin typeface="Garamond" pitchFamily="18" charset="0"/>
              </a:rPr>
              <a:t>. </a:t>
            </a:r>
            <a:r>
              <a:rPr lang="x-none" dirty="0" smtClean="0">
                <a:latin typeface="Garamond" pitchFamily="18" charset="0"/>
              </a:rPr>
              <a:t>Класа </a:t>
            </a:r>
            <a:r>
              <a:rPr lang="en-US" sz="1800" dirty="0" err="1" smtClean="0">
                <a:latin typeface="+mn-lt"/>
              </a:rPr>
              <a:t>Util</a:t>
            </a:r>
            <a:r>
              <a:rPr lang="en-US" sz="1800" dirty="0" smtClean="0">
                <a:latin typeface="Garamond" pitchFamily="18" charset="0"/>
              </a:rPr>
              <a:t> </a:t>
            </a:r>
            <a:r>
              <a:rPr lang="x-none" dirty="0" smtClean="0">
                <a:latin typeface="Garamond" pitchFamily="18" charset="0"/>
              </a:rPr>
              <a:t>садржи генерички метод </a:t>
            </a:r>
            <a:r>
              <a:rPr lang="en-US" sz="1800" dirty="0" smtClean="0">
                <a:latin typeface="+mn-lt"/>
              </a:rPr>
              <a:t>compare</a:t>
            </a:r>
            <a:r>
              <a:rPr lang="x-none" sz="1800" dirty="0" smtClean="0">
                <a:latin typeface="Garamond" pitchFamily="18" charset="0"/>
              </a:rPr>
              <a:t> </a:t>
            </a:r>
            <a:r>
              <a:rPr lang="x-none" dirty="0" smtClean="0">
                <a:latin typeface="Garamond" pitchFamily="18" charset="0"/>
              </a:rPr>
              <a:t>за поређење два примерка генеричке класе </a:t>
            </a:r>
            <a:r>
              <a:rPr lang="en-US" sz="1800" dirty="0" smtClean="0">
                <a:latin typeface="+mn-lt"/>
              </a:rPr>
              <a:t>Pair</a:t>
            </a:r>
            <a:r>
              <a:rPr lang="en-US" dirty="0" smtClean="0">
                <a:latin typeface="Garamond" pitchFamily="18" charset="0"/>
              </a:rPr>
              <a:t>:</a:t>
            </a:r>
            <a:endParaRPr lang="sr-Cyrl-RS" dirty="0">
              <a:latin typeface="Garamond" pitchFamily="18" charset="0"/>
            </a:endParaRPr>
          </a:p>
          <a:p>
            <a:endParaRPr lang="sr-Cyrl-RS" sz="1500" dirty="0" smtClean="0">
              <a:solidFill>
                <a:srgbClr val="8000FF"/>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Util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static</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boolean</a:t>
            </a:r>
            <a:r>
              <a:rPr lang="sr-Latn-RS" sz="1500" dirty="0">
                <a:solidFill>
                  <a:srgbClr val="000000"/>
                </a:solidFill>
                <a:latin typeface="Courier New" panose="02070309020205020404" pitchFamily="49" charset="0"/>
              </a:rPr>
              <a:t> compare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p1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p2</a:t>
            </a:r>
            <a:r>
              <a:rPr lang="sr-Cyrl-RS" sz="1500" b="1" dirty="0" smtClean="0">
                <a:solidFill>
                  <a:srgbClr val="000080"/>
                </a:solidFill>
                <a:latin typeface="Courier New" panose="02070309020205020404" pitchFamily="49" charset="0"/>
              </a:rPr>
              <a:t>)</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p1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equals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p2</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&amp;&amp;</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p1</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getValue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equals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p2</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p>
          <a:p>
            <a:pPr>
              <a:spcBef>
                <a:spcPts val="600"/>
              </a:spcBef>
              <a:defRPr/>
            </a:pPr>
            <a:endParaRPr lang="x-none"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метод</a:t>
            </a:r>
            <a:endParaRPr lang="en-US" kern="0" dirty="0">
              <a:solidFill>
                <a:srgbClr val="0070C0"/>
              </a:solidFill>
            </a:endParaRPr>
          </a:p>
        </p:txBody>
      </p:sp>
      <p:sp>
        <p:nvSpPr>
          <p:cNvPr id="2" name="Rectangle 1"/>
          <p:cNvSpPr/>
          <p:nvPr/>
        </p:nvSpPr>
        <p:spPr>
          <a:xfrm>
            <a:off x="306388" y="4724400"/>
            <a:ext cx="8685212" cy="1828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fade">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fade">
                                      <p:cBhvr>
                                        <p:cTn id="32" dur="500"/>
                                        <p:tgtEl>
                                          <p:spTgt spid="2253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fade">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395288" y="1628775"/>
            <a:ext cx="8569325" cy="1144588"/>
          </a:xfrm>
        </p:spPr>
        <p:txBody>
          <a:bodyPr/>
          <a:lstStyle/>
          <a:p>
            <a:pPr eaLnBrk="1" hangingPunct="1"/>
            <a:r>
              <a:rPr lang="en-US" altLang="en-US" sz="5400" smtClean="0">
                <a:solidFill>
                  <a:srgbClr val="3366FF"/>
                </a:solidFill>
              </a:rPr>
              <a:t>Енумерисани и генерички типови</a:t>
            </a:r>
            <a:endParaRPr lang="sr-Latn-CS" altLang="en-US" sz="5400" smtClean="0">
              <a:solidFill>
                <a:srgbClr val="3366FF"/>
              </a:solidFill>
            </a:endParaRPr>
          </a:p>
        </p:txBody>
      </p:sp>
      <p:sp>
        <p:nvSpPr>
          <p:cNvPr id="5" name="Rectangle 3"/>
          <p:cNvSpPr txBox="1">
            <a:spLocks noChangeArrowheads="1"/>
          </p:cNvSpPr>
          <p:nvPr/>
        </p:nvSpPr>
        <p:spPr bwMode="auto">
          <a:xfrm>
            <a:off x="3563888" y="3356992"/>
            <a:ext cx="5110162"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r" rtl="0" eaLnBrk="0" fontAlgn="base" hangingPunct="0">
              <a:spcBef>
                <a:spcPct val="20000"/>
              </a:spcBef>
              <a:spcAft>
                <a:spcPct val="0"/>
              </a:spcAft>
              <a:buClr>
                <a:schemeClr val="accent1"/>
              </a:buClr>
              <a:buFont typeface="Wingdings" panose="05000000000000000000" pitchFamily="2" charset="2"/>
              <a:buNone/>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700">
                <a:solidFill>
                  <a:schemeClr val="tx1"/>
                </a:solidFill>
                <a:latin typeface="+mn-lt"/>
              </a:defRPr>
            </a:lvl2pPr>
            <a:lvl3pPr marL="1143000" indent="-228600" algn="l" rtl="0" eaLnBrk="0" fontAlgn="base" hangingPunct="0">
              <a:spcBef>
                <a:spcPct val="20000"/>
              </a:spcBef>
              <a:spcAft>
                <a:spcPct val="0"/>
              </a:spcAft>
              <a:buClr>
                <a:schemeClr val="accent1"/>
              </a:buClr>
              <a:buFont typeface="Wingdings" panose="05000000000000000000" pitchFamily="2" charset="2"/>
              <a:buChar char="l"/>
              <a:defRPr sz="2300">
                <a:solidFill>
                  <a:schemeClr val="tx1"/>
                </a:solidFill>
                <a:latin typeface="+mn-lt"/>
              </a:defRPr>
            </a:lvl3pPr>
            <a:lvl4pPr marL="1600200" indent="-228600" algn="l" rtl="0" eaLnBrk="0" fontAlgn="base" hangingPunct="0">
              <a:spcBef>
                <a:spcPct val="20000"/>
              </a:spcBef>
              <a:spcAft>
                <a:spcPct val="0"/>
              </a:spcAft>
              <a:buClr>
                <a:schemeClr val="accent1"/>
              </a:buClr>
              <a:buChar char="•"/>
              <a:defRPr sz="2000">
                <a:solidFill>
                  <a:schemeClr val="tx1"/>
                </a:solidFill>
                <a:latin typeface="+mn-lt"/>
              </a:defRPr>
            </a:lvl4pPr>
            <a:lvl5pPr marL="2057400" indent="-228600" algn="l" rtl="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mn-lt"/>
              </a:defRPr>
            </a:lvl5pPr>
            <a:lvl6pPr marL="25146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6pPr>
            <a:lvl7pPr marL="29718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7pPr>
            <a:lvl8pPr marL="34290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8pPr>
            <a:lvl9pPr marL="3886200" indent="-228600" algn="l" rtl="0" fontAlgn="base">
              <a:spcBef>
                <a:spcPct val="20000"/>
              </a:spcBef>
              <a:spcAft>
                <a:spcPct val="0"/>
              </a:spcAft>
              <a:buClr>
                <a:schemeClr val="accent1"/>
              </a:buClr>
              <a:buFont typeface="Wingdings" pitchFamily="2" charset="2"/>
              <a:buChar char=""/>
              <a:defRPr sz="2000">
                <a:solidFill>
                  <a:schemeClr val="tx1"/>
                </a:solidFill>
                <a:latin typeface="+mn-lt"/>
              </a:defRPr>
            </a:lvl9pPr>
          </a:lstStyle>
          <a:p>
            <a:pPr eaLnBrk="1" hangingPunct="1"/>
            <a:r>
              <a:rPr lang="sr-Cyrl-RS" altLang="en-US" kern="0" dirty="0" smtClean="0">
                <a:solidFill>
                  <a:srgbClr val="993300"/>
                </a:solidFill>
                <a:latin typeface="Times New Roman" panose="02020603050405020304" pitchFamily="18" charset="0"/>
                <a:cs typeface="Times New Roman" panose="02020603050405020304" pitchFamily="18" charset="0"/>
              </a:rPr>
              <a:t>Владимир Филиповић</a:t>
            </a:r>
            <a:endParaRPr lang="en-US" altLang="en-US" kern="0" dirty="0" smtClean="0">
              <a:solidFill>
                <a:srgbClr val="993300"/>
              </a:solidFill>
              <a:latin typeface="Times New Roman" panose="02020603050405020304" pitchFamily="18" charset="0"/>
              <a:cs typeface="Times New Roman" panose="02020603050405020304" pitchFamily="18" charset="0"/>
            </a:endParaRPr>
          </a:p>
          <a:p>
            <a:pPr eaLnBrk="1" hangingPunct="1"/>
            <a:r>
              <a:rPr lang="sr-Latn-CS" altLang="en-US" kern="0" dirty="0" smtClean="0">
                <a:hlinkClick r:id="rId2"/>
              </a:rPr>
              <a:t>vladaf@matf.bg.ac.</a:t>
            </a:r>
            <a:r>
              <a:rPr lang="en-US" altLang="en-US" kern="0" dirty="0" err="1" smtClean="0">
                <a:hlinkClick r:id="rId2"/>
              </a:rPr>
              <a:t>rs</a:t>
            </a:r>
            <a:endParaRPr lang="sr-Latn-RS" altLang="en-US" kern="0" dirty="0" smtClean="0"/>
          </a:p>
          <a:p>
            <a:pPr eaLnBrk="1" hangingPunct="1"/>
            <a:r>
              <a:rPr lang="sr-Cyrl-RS" altLang="en-US" kern="0" dirty="0" smtClean="0">
                <a:solidFill>
                  <a:srgbClr val="993300"/>
                </a:solidFill>
                <a:latin typeface="Times New Roman" panose="02020603050405020304" pitchFamily="18" charset="0"/>
                <a:cs typeface="Times New Roman" panose="02020603050405020304" pitchFamily="18" charset="0"/>
              </a:rPr>
              <a:t>Александар Картељ</a:t>
            </a:r>
            <a:endParaRPr lang="en-US" altLang="en-US" kern="0" dirty="0" smtClean="0">
              <a:solidFill>
                <a:srgbClr val="993300"/>
              </a:solidFill>
              <a:latin typeface="Times New Roman" panose="02020603050405020304" pitchFamily="18" charset="0"/>
              <a:cs typeface="Times New Roman" panose="02020603050405020304" pitchFamily="18" charset="0"/>
            </a:endParaRPr>
          </a:p>
          <a:p>
            <a:pPr eaLnBrk="1" hangingPunct="1"/>
            <a:r>
              <a:rPr lang="en-US" altLang="en-US" kern="0" dirty="0" smtClean="0">
                <a:hlinkClick r:id="rId3"/>
              </a:rPr>
              <a:t>k</a:t>
            </a:r>
            <a:r>
              <a:rPr lang="sr-Latn-RS" altLang="en-US" kern="0" dirty="0" smtClean="0">
                <a:hlinkClick r:id="rId3"/>
              </a:rPr>
              <a:t>artelj</a:t>
            </a:r>
            <a:r>
              <a:rPr lang="en-US" altLang="en-US" kern="0" dirty="0" smtClean="0">
                <a:hlinkClick r:id="rId3"/>
              </a:rPr>
              <a:t>@matf.bg.ac.rs</a:t>
            </a:r>
            <a:endParaRPr lang="en-US" altLang="en-US" kern="0" dirty="0"/>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693593"/>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b="1" dirty="0" smtClean="0">
                <a:latin typeface="Garamond" pitchFamily="18" charset="0"/>
              </a:rPr>
              <a:t>Пример (наставак): </a:t>
            </a:r>
            <a:r>
              <a:rPr lang="x-none" dirty="0" smtClean="0">
                <a:latin typeface="Garamond" pitchFamily="18" charset="0"/>
              </a:rPr>
              <a:t>Сама класа </a:t>
            </a:r>
            <a:r>
              <a:rPr lang="en-US" sz="1800" dirty="0" smtClean="0">
                <a:latin typeface="+mn-lt"/>
              </a:rPr>
              <a:t>Pair</a:t>
            </a:r>
            <a:r>
              <a:rPr lang="en-US" sz="1800" dirty="0" smtClean="0">
                <a:latin typeface="Garamond" pitchFamily="18" charset="0"/>
              </a:rPr>
              <a:t> </a:t>
            </a:r>
            <a:r>
              <a:rPr lang="x-none" dirty="0" smtClean="0">
                <a:latin typeface="Garamond" pitchFamily="18" charset="0"/>
              </a:rPr>
              <a:t>има следећу структуру</a:t>
            </a:r>
            <a:r>
              <a:rPr lang="en-US" dirty="0" smtClean="0">
                <a:latin typeface="Garamond" pitchFamily="18" charset="0"/>
              </a:rPr>
              <a:t>:</a:t>
            </a:r>
            <a:endParaRPr lang="sr-Cyrl-RS" dirty="0" smtClean="0">
              <a:latin typeface="Garamond" pitchFamily="18" charset="0"/>
            </a:endParaRPr>
          </a:p>
          <a:p>
            <a:endParaRPr lang="sr-Cyrl-RS" sz="1500" dirty="0" smtClean="0">
              <a:solidFill>
                <a:srgbClr val="8000FF"/>
              </a:solidFill>
              <a:latin typeface="Courier New" panose="02070309020205020404" pitchFamily="49" charset="0"/>
            </a:endParaRPr>
          </a:p>
          <a:p>
            <a:r>
              <a:rPr lang="sr-Cyrl-RS" sz="1500" dirty="0">
                <a:solidFill>
                  <a:srgbClr val="8000FF"/>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K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008000"/>
                </a:solidFill>
                <a:latin typeface="Courier New" panose="02070309020205020404" pitchFamily="49" charset="0"/>
              </a:rPr>
              <a:t>// </a:t>
            </a:r>
            <a:r>
              <a:rPr lang="sr-Latn-RS" sz="1500" dirty="0">
                <a:solidFill>
                  <a:srgbClr val="008000"/>
                </a:solidFill>
                <a:latin typeface="Courier New" panose="02070309020205020404" pitchFamily="49" charset="0"/>
              </a:rPr>
              <a:t>Generički konstruktor </a:t>
            </a:r>
            <a:endParaRPr lang="sr-Cyrl-RS" sz="1500" dirty="0" smtClean="0">
              <a:solidFill>
                <a:srgbClr val="008000"/>
              </a:solidFill>
              <a:latin typeface="Courier New" panose="02070309020205020404" pitchFamily="49" charset="0"/>
            </a:endParaRPr>
          </a:p>
          <a:p>
            <a:r>
              <a:rPr lang="sr-Cyrl-RS" sz="1500" dirty="0">
                <a:solidFill>
                  <a:srgbClr val="008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Pair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K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key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value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008000"/>
                </a:solidFill>
                <a:latin typeface="Courier New" panose="02070309020205020404" pitchFamily="49" charset="0"/>
              </a:rPr>
              <a:t>// </a:t>
            </a:r>
            <a:r>
              <a:rPr lang="sr-Latn-RS" sz="1500" dirty="0">
                <a:solidFill>
                  <a:srgbClr val="008000"/>
                </a:solidFill>
                <a:latin typeface="Courier New" panose="02070309020205020404" pitchFamily="49" charset="0"/>
              </a:rPr>
              <a:t>Generičke metode </a:t>
            </a:r>
            <a:endParaRPr lang="sr-Cyrl-RS" sz="1500" dirty="0" smtClean="0">
              <a:solidFill>
                <a:srgbClr val="008000"/>
              </a:solidFill>
              <a:latin typeface="Courier New" panose="02070309020205020404" pitchFamily="49" charset="0"/>
            </a:endParaRPr>
          </a:p>
          <a:p>
            <a:r>
              <a:rPr lang="sr-Cyrl-RS" sz="1500" dirty="0">
                <a:solidFill>
                  <a:srgbClr val="008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setKey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K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key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setValue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value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K getKey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return</a:t>
            </a:r>
            <a:r>
              <a:rPr lang="sr-Latn-RS" sz="1500" dirty="0">
                <a:solidFill>
                  <a:srgbClr val="000000"/>
                </a:solidFill>
                <a:latin typeface="Courier New" panose="02070309020205020404" pitchFamily="49" charset="0"/>
              </a:rPr>
              <a:t> key</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 getValue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return</a:t>
            </a:r>
            <a:r>
              <a:rPr lang="sr-Latn-RS" sz="1500" dirty="0">
                <a:solidFill>
                  <a:srgbClr val="000000"/>
                </a:solidFill>
                <a:latin typeface="Courier New" panose="02070309020205020404" pitchFamily="49" charset="0"/>
              </a:rPr>
              <a:t> 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Latn-RS" sz="1500" dirty="0"/>
          </a:p>
          <a:p>
            <a:pPr>
              <a:spcBef>
                <a:spcPts val="600"/>
              </a:spcBef>
              <a:defRPr/>
            </a:pPr>
            <a:endParaRPr lang="x-none" sz="1500"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метод (</a:t>
            </a:r>
            <a:r>
              <a:rPr lang="x-none" kern="0" dirty="0">
                <a:solidFill>
                  <a:srgbClr val="0070C0"/>
                </a:solidFill>
              </a:rPr>
              <a:t>2)</a:t>
            </a:r>
            <a:endParaRPr lang="en-US" kern="0" dirty="0">
              <a:solidFill>
                <a:srgbClr val="0070C0"/>
              </a:solidFill>
            </a:endParaRPr>
          </a:p>
        </p:txBody>
      </p:sp>
      <p:sp>
        <p:nvSpPr>
          <p:cNvPr id="2" name="Rectangle 1"/>
          <p:cNvSpPr/>
          <p:nvPr/>
        </p:nvSpPr>
        <p:spPr>
          <a:xfrm>
            <a:off x="1219200" y="2057400"/>
            <a:ext cx="7162800" cy="3733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fade">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fade">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6" end="6"/>
                                            </p:txEl>
                                          </p:spTgt>
                                        </p:tgtEl>
                                        <p:attrNameLst>
                                          <p:attrName>style.visibility</p:attrName>
                                        </p:attrNameLst>
                                      </p:cBhvr>
                                      <p:to>
                                        <p:strVal val="visible"/>
                                      </p:to>
                                    </p:set>
                                    <p:animEffect transition="in" filter="fade">
                                      <p:cBhvr>
                                        <p:cTn id="27" dur="500"/>
                                        <p:tgtEl>
                                          <p:spTgt spid="22530">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7" end="7"/>
                                            </p:txEl>
                                          </p:spTgt>
                                        </p:tgtEl>
                                        <p:attrNameLst>
                                          <p:attrName>style.visibility</p:attrName>
                                        </p:attrNameLst>
                                      </p:cBhvr>
                                      <p:to>
                                        <p:strVal val="visible"/>
                                      </p:to>
                                    </p:set>
                                    <p:animEffect transition="in" filter="fade">
                                      <p:cBhvr>
                                        <p:cTn id="32" dur="500"/>
                                        <p:tgtEl>
                                          <p:spTgt spid="22530">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8" end="8"/>
                                            </p:txEl>
                                          </p:spTgt>
                                        </p:tgtEl>
                                        <p:attrNameLst>
                                          <p:attrName>style.visibility</p:attrName>
                                        </p:attrNameLst>
                                      </p:cBhvr>
                                      <p:to>
                                        <p:strVal val="visible"/>
                                      </p:to>
                                    </p:set>
                                    <p:animEffect transition="in" filter="fade">
                                      <p:cBhvr>
                                        <p:cTn id="37" dur="500"/>
                                        <p:tgtEl>
                                          <p:spTgt spid="22530">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9" end="9"/>
                                            </p:txEl>
                                          </p:spTgt>
                                        </p:tgtEl>
                                        <p:attrNameLst>
                                          <p:attrName>style.visibility</p:attrName>
                                        </p:attrNameLst>
                                      </p:cBhvr>
                                      <p:to>
                                        <p:strVal val="visible"/>
                                      </p:to>
                                    </p:set>
                                    <p:animEffect transition="in" filter="fade">
                                      <p:cBhvr>
                                        <p:cTn id="42" dur="500"/>
                                        <p:tgtEl>
                                          <p:spTgt spid="22530">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10" end="10"/>
                                            </p:txEl>
                                          </p:spTgt>
                                        </p:tgtEl>
                                        <p:attrNameLst>
                                          <p:attrName>style.visibility</p:attrName>
                                        </p:attrNameLst>
                                      </p:cBhvr>
                                      <p:to>
                                        <p:strVal val="visible"/>
                                      </p:to>
                                    </p:set>
                                    <p:animEffect transition="in" filter="fade">
                                      <p:cBhvr>
                                        <p:cTn id="47" dur="500"/>
                                        <p:tgtEl>
                                          <p:spTgt spid="22530">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2" end="12"/>
                                            </p:txEl>
                                          </p:spTgt>
                                        </p:tgtEl>
                                        <p:attrNameLst>
                                          <p:attrName>style.visibility</p:attrName>
                                        </p:attrNameLst>
                                      </p:cBhvr>
                                      <p:to>
                                        <p:strVal val="visible"/>
                                      </p:to>
                                    </p:set>
                                    <p:animEffect transition="in" filter="fade">
                                      <p:cBhvr>
                                        <p:cTn id="52" dur="500"/>
                                        <p:tgtEl>
                                          <p:spTgt spid="22530">
                                            <p:txEl>
                                              <p:pRg st="12" end="1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3" end="13"/>
                                            </p:txEl>
                                          </p:spTgt>
                                        </p:tgtEl>
                                        <p:attrNameLst>
                                          <p:attrName>style.visibility</p:attrName>
                                        </p:attrNameLst>
                                      </p:cBhvr>
                                      <p:to>
                                        <p:strVal val="visible"/>
                                      </p:to>
                                    </p:set>
                                    <p:animEffect transition="in" filter="fade">
                                      <p:cBhvr>
                                        <p:cTn id="57" dur="500"/>
                                        <p:tgtEl>
                                          <p:spTgt spid="22530">
                                            <p:txEl>
                                              <p:pRg st="13" end="1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4" end="14"/>
                                            </p:txEl>
                                          </p:spTgt>
                                        </p:tgtEl>
                                        <p:attrNameLst>
                                          <p:attrName>style.visibility</p:attrName>
                                        </p:attrNameLst>
                                      </p:cBhvr>
                                      <p:to>
                                        <p:strVal val="visible"/>
                                      </p:to>
                                    </p:set>
                                    <p:animEffect transition="in" filter="fade">
                                      <p:cBhvr>
                                        <p:cTn id="62" dur="500"/>
                                        <p:tgtEl>
                                          <p:spTgt spid="22530">
                                            <p:txEl>
                                              <p:pRg st="14" end="1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5" end="15"/>
                                            </p:txEl>
                                          </p:spTgt>
                                        </p:tgtEl>
                                        <p:attrNameLst>
                                          <p:attrName>style.visibility</p:attrName>
                                        </p:attrNameLst>
                                      </p:cBhvr>
                                      <p:to>
                                        <p:strVal val="visible"/>
                                      </p:to>
                                    </p:set>
                                    <p:animEffect transition="in" filter="fade">
                                      <p:cBhvr>
                                        <p:cTn id="67" dur="500"/>
                                        <p:tgtEl>
                                          <p:spTgt spid="22530">
                                            <p:txEl>
                                              <p:pRg st="15" end="15"/>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6" end="16"/>
                                            </p:txEl>
                                          </p:spTgt>
                                        </p:tgtEl>
                                        <p:attrNameLst>
                                          <p:attrName>style.visibility</p:attrName>
                                        </p:attrNameLst>
                                      </p:cBhvr>
                                      <p:to>
                                        <p:strVal val="visible"/>
                                      </p:to>
                                    </p:set>
                                    <p:animEffect transition="in" filter="fade">
                                      <p:cBhvr>
                                        <p:cTn id="72" dur="500"/>
                                        <p:tgtEl>
                                          <p:spTgt spid="22530">
                                            <p:txEl>
                                              <p:pRg st="16" end="16"/>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2530">
                                            <p:txEl>
                                              <p:pRg st="17" end="17"/>
                                            </p:txEl>
                                          </p:spTgt>
                                        </p:tgtEl>
                                        <p:attrNameLst>
                                          <p:attrName>style.visibility</p:attrName>
                                        </p:attrNameLst>
                                      </p:cBhvr>
                                      <p:to>
                                        <p:strVal val="visible"/>
                                      </p:to>
                                    </p:set>
                                    <p:animEffect transition="in" filter="fade">
                                      <p:cBhvr>
                                        <p:cTn id="77" dur="500"/>
                                        <p:tgtEl>
                                          <p:spTgt spid="22530">
                                            <p:txEl>
                                              <p:pRg st="17" end="1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2077492"/>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b="1" dirty="0" smtClean="0">
                <a:latin typeface="Garamond" pitchFamily="18" charset="0"/>
              </a:rPr>
              <a:t>Пример (наставак): </a:t>
            </a:r>
            <a:r>
              <a:rPr lang="x-none" dirty="0" smtClean="0">
                <a:latin typeface="Garamond" pitchFamily="18" charset="0"/>
              </a:rPr>
              <a:t>Синтакса за позив метода који пореди примерке класе </a:t>
            </a:r>
            <a:r>
              <a:rPr lang="en-US" sz="1800" dirty="0" smtClean="0">
                <a:latin typeface="+mn-lt"/>
              </a:rPr>
              <a:t>Pair</a:t>
            </a:r>
            <a:r>
              <a:rPr lang="en-US" sz="1800" dirty="0" smtClean="0">
                <a:latin typeface="Garamond" pitchFamily="18" charset="0"/>
              </a:rPr>
              <a:t> </a:t>
            </a:r>
            <a:r>
              <a:rPr lang="x-none" dirty="0" smtClean="0">
                <a:latin typeface="Garamond" pitchFamily="18" charset="0"/>
              </a:rPr>
              <a:t>је следећа</a:t>
            </a:r>
            <a:r>
              <a:rPr lang="en-US" dirty="0" smtClean="0">
                <a:latin typeface="Garamond" pitchFamily="18" charset="0"/>
              </a:rPr>
              <a:t>:</a:t>
            </a:r>
            <a:endParaRPr lang="x-none" dirty="0" smtClean="0">
              <a:latin typeface="Garamond" pitchFamily="18" charset="0"/>
            </a:endParaRPr>
          </a:p>
          <a:p>
            <a:pPr>
              <a:spcBef>
                <a:spcPts val="0"/>
              </a:spcBef>
              <a:defRPr/>
            </a:pPr>
            <a:endParaRPr lang="x-none" sz="1800" dirty="0" smtClean="0">
              <a:latin typeface="+mn-lt"/>
            </a:endParaRPr>
          </a:p>
          <a:p>
            <a:r>
              <a:rPr lang="sr-Cyrl-RS" sz="1500" dirty="0" smtClean="0">
                <a:solidFill>
                  <a:srgbClr val="000000"/>
                </a:solidFill>
                <a:latin typeface="Courier New" panose="02070309020205020404" pitchFamily="49" charset="0"/>
              </a:rPr>
              <a:t>	</a:t>
            </a:r>
            <a:r>
              <a:rPr lang="en-US" sz="1500" dirty="0" smtClean="0">
                <a:solidFill>
                  <a:srgbClr val="000000"/>
                </a:solidFill>
                <a:latin typeface="Courier New" panose="02070309020205020404" pitchFamily="49" charset="0"/>
              </a:rPr>
              <a:t>Pair</a:t>
            </a:r>
            <a:r>
              <a:rPr lang="en-US" sz="1500" b="1" dirty="0" smtClean="0">
                <a:solidFill>
                  <a:srgbClr val="000080"/>
                </a:solidFill>
                <a:latin typeface="Courier New" panose="02070309020205020404" pitchFamily="49" charset="0"/>
              </a:rPr>
              <a:t>&lt;</a:t>
            </a:r>
            <a:r>
              <a:rPr lang="en-US" sz="1500" dirty="0" smtClean="0">
                <a:solidFill>
                  <a:srgbClr val="000000"/>
                </a:solidFill>
                <a:latin typeface="Courier New" panose="02070309020205020404" pitchFamily="49" charset="0"/>
              </a:rPr>
              <a:t>Integer</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String</a:t>
            </a:r>
            <a:r>
              <a:rPr lang="en-US" sz="1500" b="1" dirty="0">
                <a:solidFill>
                  <a:srgbClr val="000080"/>
                </a:solidFill>
                <a:latin typeface="Courier New" panose="02070309020205020404" pitchFamily="49" charset="0"/>
              </a:rPr>
              <a:t>&gt;</a:t>
            </a:r>
            <a:r>
              <a:rPr lang="en-US" sz="1500" dirty="0">
                <a:solidFill>
                  <a:srgbClr val="000000"/>
                </a:solidFill>
                <a:latin typeface="Courier New" panose="02070309020205020404" pitchFamily="49" charset="0"/>
              </a:rPr>
              <a:t> p1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b="1" dirty="0">
                <a:solidFill>
                  <a:srgbClr val="0000FF"/>
                </a:solidFill>
                <a:latin typeface="Courier New" panose="02070309020205020404" pitchFamily="49" charset="0"/>
              </a:rPr>
              <a:t>new</a:t>
            </a:r>
            <a:r>
              <a:rPr lang="en-US" sz="1500" dirty="0">
                <a:solidFill>
                  <a:srgbClr val="000000"/>
                </a:solidFill>
                <a:latin typeface="Courier New" panose="02070309020205020404" pitchFamily="49" charset="0"/>
              </a:rPr>
              <a:t> Pair</a:t>
            </a:r>
            <a:r>
              <a:rPr lang="en-US" sz="1500" b="1" dirty="0">
                <a:solidFill>
                  <a:srgbClr val="000080"/>
                </a:solidFill>
                <a:latin typeface="Courier New" panose="02070309020205020404" pitchFamily="49" charset="0"/>
              </a:rPr>
              <a:t>&lt;&gt;(</a:t>
            </a:r>
            <a:r>
              <a:rPr lang="en-US" sz="1500" dirty="0">
                <a:solidFill>
                  <a:srgbClr val="FF8000"/>
                </a:solidFill>
                <a:latin typeface="Courier New" panose="02070309020205020404" pitchFamily="49" charset="0"/>
              </a:rPr>
              <a:t>1</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dirty="0">
                <a:solidFill>
                  <a:srgbClr val="808080"/>
                </a:solidFill>
                <a:latin typeface="Courier New" panose="02070309020205020404" pitchFamily="49" charset="0"/>
              </a:rPr>
              <a:t>"apple"</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en-US" sz="1500" dirty="0" smtClean="0">
                <a:solidFill>
                  <a:srgbClr val="000000"/>
                </a:solidFill>
                <a:latin typeface="Courier New" panose="02070309020205020404" pitchFamily="49" charset="0"/>
              </a:rPr>
              <a:t>Pair</a:t>
            </a:r>
            <a:r>
              <a:rPr lang="en-US" sz="1500" b="1" dirty="0" smtClean="0">
                <a:solidFill>
                  <a:srgbClr val="000080"/>
                </a:solidFill>
                <a:latin typeface="Courier New" panose="02070309020205020404" pitchFamily="49" charset="0"/>
              </a:rPr>
              <a:t>&lt;</a:t>
            </a:r>
            <a:r>
              <a:rPr lang="en-US" sz="1500" dirty="0" smtClean="0">
                <a:solidFill>
                  <a:srgbClr val="000000"/>
                </a:solidFill>
                <a:latin typeface="Courier New" panose="02070309020205020404" pitchFamily="49" charset="0"/>
              </a:rPr>
              <a:t>Integer</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String</a:t>
            </a:r>
            <a:r>
              <a:rPr lang="en-US" sz="1500" b="1" dirty="0">
                <a:solidFill>
                  <a:srgbClr val="000080"/>
                </a:solidFill>
                <a:latin typeface="Courier New" panose="02070309020205020404" pitchFamily="49" charset="0"/>
              </a:rPr>
              <a:t>&gt;</a:t>
            </a:r>
            <a:r>
              <a:rPr lang="en-US" sz="1500" dirty="0">
                <a:solidFill>
                  <a:srgbClr val="000000"/>
                </a:solidFill>
                <a:latin typeface="Courier New" panose="02070309020205020404" pitchFamily="49" charset="0"/>
              </a:rPr>
              <a:t> p2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b="1" dirty="0">
                <a:solidFill>
                  <a:srgbClr val="0000FF"/>
                </a:solidFill>
                <a:latin typeface="Courier New" panose="02070309020205020404" pitchFamily="49" charset="0"/>
              </a:rPr>
              <a:t>new</a:t>
            </a:r>
            <a:r>
              <a:rPr lang="en-US" sz="1500" dirty="0">
                <a:solidFill>
                  <a:srgbClr val="000000"/>
                </a:solidFill>
                <a:latin typeface="Courier New" panose="02070309020205020404" pitchFamily="49" charset="0"/>
              </a:rPr>
              <a:t> Pair</a:t>
            </a:r>
            <a:r>
              <a:rPr lang="en-US" sz="1500" b="1" dirty="0">
                <a:solidFill>
                  <a:srgbClr val="000080"/>
                </a:solidFill>
                <a:latin typeface="Courier New" panose="02070309020205020404" pitchFamily="49" charset="0"/>
              </a:rPr>
              <a:t>&lt;&gt;(</a:t>
            </a:r>
            <a:r>
              <a:rPr lang="en-US" sz="1500" dirty="0">
                <a:solidFill>
                  <a:srgbClr val="FF8000"/>
                </a:solidFill>
                <a:latin typeface="Courier New" panose="02070309020205020404" pitchFamily="49" charset="0"/>
              </a:rPr>
              <a:t>2</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r>
              <a:rPr lang="en-US" sz="1500" dirty="0">
                <a:solidFill>
                  <a:srgbClr val="808080"/>
                </a:solidFill>
                <a:latin typeface="Courier New" panose="02070309020205020404" pitchFamily="49" charset="0"/>
              </a:rPr>
              <a:t>"pear"</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en-US" sz="1500" dirty="0" err="1" smtClean="0">
                <a:solidFill>
                  <a:srgbClr val="8000FF"/>
                </a:solidFill>
                <a:latin typeface="Courier New" panose="02070309020205020404" pitchFamily="49" charset="0"/>
              </a:rPr>
              <a:t>boolean</a:t>
            </a:r>
            <a:r>
              <a:rPr lang="en-US" sz="1500" dirty="0" smtClean="0">
                <a:solidFill>
                  <a:srgbClr val="000000"/>
                </a:solidFill>
                <a:latin typeface="Courier New" panose="02070309020205020404" pitchFamily="49" charset="0"/>
              </a:rPr>
              <a:t> </a:t>
            </a:r>
            <a:r>
              <a:rPr lang="en-US" sz="1500" dirty="0">
                <a:solidFill>
                  <a:srgbClr val="000000"/>
                </a:solidFill>
                <a:latin typeface="Courier New" panose="02070309020205020404" pitchFamily="49" charset="0"/>
              </a:rPr>
              <a:t>same </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Util</a:t>
            </a:r>
            <a:r>
              <a:rPr lang="en-US" sz="1500" b="1" dirty="0">
                <a:solidFill>
                  <a:srgbClr val="000080"/>
                </a:solidFill>
                <a:latin typeface="Courier New" panose="02070309020205020404" pitchFamily="49" charset="0"/>
              </a:rPr>
              <a:t>.&lt;</a:t>
            </a:r>
            <a:r>
              <a:rPr lang="en-US" sz="1500" dirty="0">
                <a:solidFill>
                  <a:srgbClr val="000000"/>
                </a:solidFill>
                <a:latin typeface="Courier New" panose="02070309020205020404" pitchFamily="49" charset="0"/>
              </a:rPr>
              <a:t>Integer</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String</a:t>
            </a:r>
            <a:r>
              <a:rPr lang="en-US" sz="1500" b="1" dirty="0">
                <a:solidFill>
                  <a:srgbClr val="000080"/>
                </a:solidFill>
                <a:latin typeface="Courier New" panose="02070309020205020404" pitchFamily="49" charset="0"/>
              </a:rPr>
              <a:t>&gt;</a:t>
            </a:r>
            <a:r>
              <a:rPr lang="en-US" sz="1500" dirty="0">
                <a:solidFill>
                  <a:srgbClr val="000000"/>
                </a:solidFill>
                <a:latin typeface="Courier New" panose="02070309020205020404" pitchFamily="49" charset="0"/>
              </a:rPr>
              <a:t>compare</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p1</a:t>
            </a:r>
            <a:r>
              <a:rPr lang="en-US" sz="1500" b="1" dirty="0">
                <a:solidFill>
                  <a:srgbClr val="000080"/>
                </a:solidFill>
                <a:latin typeface="Courier New" panose="02070309020205020404" pitchFamily="49" charset="0"/>
              </a:rPr>
              <a:t>,</a:t>
            </a:r>
            <a:r>
              <a:rPr lang="en-US" sz="1500" dirty="0">
                <a:solidFill>
                  <a:srgbClr val="000000"/>
                </a:solidFill>
                <a:latin typeface="Courier New" panose="02070309020205020404" pitchFamily="49" charset="0"/>
              </a:rPr>
              <a:t> p2</a:t>
            </a:r>
            <a:r>
              <a:rPr lang="en-US" sz="1500" b="1" dirty="0">
                <a:solidFill>
                  <a:srgbClr val="000080"/>
                </a:solidFill>
                <a:latin typeface="Courier New" panose="02070309020205020404" pitchFamily="49" charset="0"/>
              </a:rPr>
              <a:t>);</a:t>
            </a:r>
            <a:endParaRPr lang="en-US" sz="1500" dirty="0"/>
          </a:p>
          <a:p>
            <a:pPr>
              <a:spcBef>
                <a:spcPts val="0"/>
              </a:spcBef>
              <a:defRPr/>
            </a:pPr>
            <a:endParaRPr lang="en-US" sz="1800"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Генерички </a:t>
            </a:r>
            <a:r>
              <a:rPr lang="x-none" kern="0" smtClean="0">
                <a:solidFill>
                  <a:srgbClr val="0070C0"/>
                </a:solidFill>
              </a:rPr>
              <a:t>метод (</a:t>
            </a:r>
            <a:r>
              <a:rPr lang="sr-Cyrl-CS" kern="0" dirty="0">
                <a:solidFill>
                  <a:srgbClr val="0070C0"/>
                </a:solidFill>
              </a:rPr>
              <a:t>3</a:t>
            </a:r>
            <a:r>
              <a:rPr lang="x-none" kern="0" smtClean="0">
                <a:solidFill>
                  <a:srgbClr val="0070C0"/>
                </a:solidFill>
              </a:rPr>
              <a:t>)</a:t>
            </a:r>
            <a:endParaRPr lang="en-US" kern="0" dirty="0">
              <a:solidFill>
                <a:srgbClr val="0070C0"/>
              </a:solidFill>
            </a:endParaRPr>
          </a:p>
        </p:txBody>
      </p:sp>
      <p:sp>
        <p:nvSpPr>
          <p:cNvPr id="2" name="Rectangle 1"/>
          <p:cNvSpPr/>
          <p:nvPr/>
        </p:nvSpPr>
        <p:spPr>
          <a:xfrm>
            <a:off x="1219200" y="2362200"/>
            <a:ext cx="6172200" cy="838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fade">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15525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sr-Cyrl-RS" dirty="0" smtClean="0">
                <a:latin typeface="Garamond" pitchFamily="18" charset="0"/>
              </a:rPr>
              <a:t>Понекад је потребно да генеричка класа или генерички метод постави ограничење на променљиве типа. </a:t>
            </a:r>
          </a:p>
          <a:p>
            <a:pPr marL="342900" indent="-342900">
              <a:spcBef>
                <a:spcPts val="600"/>
              </a:spcBef>
              <a:buFont typeface="Arial" panose="020B0604020202020204" pitchFamily="34" charset="0"/>
              <a:buChar char="•"/>
              <a:defRPr/>
            </a:pPr>
            <a:r>
              <a:rPr lang="x-none" b="1" dirty="0" smtClean="0">
                <a:latin typeface="Garamond" pitchFamily="18" charset="0"/>
              </a:rPr>
              <a:t>Пример: </a:t>
            </a:r>
            <a:r>
              <a:rPr lang="sr-Cyrl-RS" dirty="0" smtClean="0">
                <a:latin typeface="Garamond" pitchFamily="18" charset="0"/>
              </a:rPr>
              <a:t>Треба одредити најмањи елеменат низа</a:t>
            </a:r>
            <a:r>
              <a:rPr lang="en-US" dirty="0" smtClean="0">
                <a:latin typeface="Garamond" pitchFamily="18" charset="0"/>
              </a:rPr>
              <a:t>:</a:t>
            </a:r>
            <a:endParaRPr lang="sr-Cyrl-RS" dirty="0" smtClean="0">
              <a:latin typeface="Garamond" pitchFamily="18" charset="0"/>
            </a:endParaRPr>
          </a:p>
          <a:p>
            <a:endParaRPr lang="sr-Cyrl-RS" sz="1500" dirty="0" smtClean="0">
              <a:solidFill>
                <a:srgbClr val="8000FF"/>
              </a:solidFill>
              <a:latin typeface="Courier New" panose="02070309020205020404" pitchFamily="49" charset="0"/>
            </a:endParaRPr>
          </a:p>
          <a:p>
            <a:r>
              <a:rPr lang="sr-Cyrl-RS" sz="1500" dirty="0">
                <a:solidFill>
                  <a:srgbClr val="8000FF"/>
                </a:solidFill>
                <a:latin typeface="Courier New" panose="02070309020205020404" pitchFamily="49" charset="0"/>
              </a:rPr>
              <a:t>	</a:t>
            </a:r>
            <a:r>
              <a:rPr lang="sr-Latn-RS" sz="1500" dirty="0" smtClean="0">
                <a:solidFill>
                  <a:srgbClr val="8000FF"/>
                </a:solidFill>
                <a:latin typeface="Courier New" panose="02070309020205020404" pitchFamily="49" charset="0"/>
              </a:rPr>
              <a:t>class</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ArrayAlg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static</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T min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null</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length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null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 </a:t>
            </a:r>
            <a:r>
              <a:rPr lang="sr-Latn-RS" sz="1500" dirty="0">
                <a:solidFill>
                  <a:srgbClr val="000000"/>
                </a:solidFill>
                <a:latin typeface="Courier New" panose="02070309020205020404" pitchFamily="49" charset="0"/>
              </a:rPr>
              <a:t>smallest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for</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i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length</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smallest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compareTo</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smallest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smallest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endParaRPr lang="x-none" sz="1800" dirty="0" smtClean="0">
              <a:latin typeface="+mn-lt"/>
            </a:endParaRPr>
          </a:p>
          <a:p>
            <a:pPr marL="342900" indent="-342900">
              <a:spcBef>
                <a:spcPts val="0"/>
              </a:spcBef>
              <a:buFont typeface="Arial" panose="020B0604020202020204" pitchFamily="34" charset="0"/>
              <a:buChar char="•"/>
              <a:defRPr/>
            </a:pPr>
            <a:r>
              <a:rPr lang="sr-Cyrl-RS" dirty="0" smtClean="0">
                <a:latin typeface="Garamond" pitchFamily="18" charset="0"/>
              </a:rPr>
              <a:t>Променљива </a:t>
            </a:r>
            <a:r>
              <a:rPr lang="en-US" sz="1800" dirty="0" smtClean="0">
                <a:latin typeface="+mn-lt"/>
              </a:rPr>
              <a:t>smallest</a:t>
            </a:r>
            <a:r>
              <a:rPr lang="en-US" dirty="0" smtClean="0">
                <a:latin typeface="Garamond" pitchFamily="18" charset="0"/>
              </a:rPr>
              <a:t> </a:t>
            </a:r>
            <a:r>
              <a:rPr lang="sr-Cyrl-RS" dirty="0" smtClean="0">
                <a:latin typeface="Garamond" pitchFamily="18" charset="0"/>
              </a:rPr>
              <a:t>је типа</a:t>
            </a:r>
            <a:r>
              <a:rPr lang="en-US" dirty="0" smtClean="0">
                <a:latin typeface="Garamond" pitchFamily="18" charset="0"/>
              </a:rPr>
              <a:t> </a:t>
            </a:r>
            <a:r>
              <a:rPr lang="en-US" sz="1800" dirty="0">
                <a:latin typeface="+mn-lt"/>
              </a:rPr>
              <a:t>T</a:t>
            </a:r>
            <a:r>
              <a:rPr lang="en-US" dirty="0">
                <a:latin typeface="Garamond" pitchFamily="18" charset="0"/>
              </a:rPr>
              <a:t>, </a:t>
            </a:r>
            <a:r>
              <a:rPr lang="sr-Cyrl-RS" dirty="0" smtClean="0">
                <a:latin typeface="Garamond" pitchFamily="18" charset="0"/>
              </a:rPr>
              <a:t>што значи да она може бити примерак ма које класе. Одмах се поставља питање: како можемо знати да класа </a:t>
            </a:r>
            <a:r>
              <a:rPr lang="en-US" sz="1800" dirty="0" smtClean="0">
                <a:latin typeface="+mn-lt"/>
              </a:rPr>
              <a:t>T</a:t>
            </a:r>
            <a:r>
              <a:rPr lang="en-US" dirty="0" smtClean="0">
                <a:latin typeface="Garamond" pitchFamily="18" charset="0"/>
              </a:rPr>
              <a:t> </a:t>
            </a:r>
            <a:r>
              <a:rPr lang="sr-Cyrl-RS" dirty="0" smtClean="0">
                <a:latin typeface="Garamond" pitchFamily="18" charset="0"/>
              </a:rPr>
              <a:t>садржи метод</a:t>
            </a:r>
            <a:r>
              <a:rPr lang="en-US" dirty="0" smtClean="0">
                <a:latin typeface="Garamond" pitchFamily="18" charset="0"/>
              </a:rPr>
              <a:t> </a:t>
            </a:r>
            <a:r>
              <a:rPr lang="en-US" sz="1800" dirty="0" err="1" smtClean="0">
                <a:latin typeface="+mn-lt"/>
              </a:rPr>
              <a:t>compareTo</a:t>
            </a:r>
            <a:r>
              <a:rPr lang="en-US" dirty="0" smtClean="0">
                <a:latin typeface="Garamond" pitchFamily="18" charset="0"/>
              </a:rPr>
              <a:t>?</a:t>
            </a:r>
            <a:endParaRPr lang="en-US"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a:t>
            </a:r>
            <a:endParaRPr lang="en-US" kern="0" dirty="0">
              <a:solidFill>
                <a:srgbClr val="0070C0"/>
              </a:solidFill>
            </a:endParaRPr>
          </a:p>
        </p:txBody>
      </p:sp>
      <p:sp>
        <p:nvSpPr>
          <p:cNvPr id="2" name="Rectangle 1"/>
          <p:cNvSpPr/>
          <p:nvPr/>
        </p:nvSpPr>
        <p:spPr>
          <a:xfrm>
            <a:off x="1219200" y="2819400"/>
            <a:ext cx="6705600" cy="2590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fade">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fade">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fade">
                                      <p:cBhvr>
                                        <p:cTn id="32" dur="500"/>
                                        <p:tgtEl>
                                          <p:spTgt spid="2253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fade">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0" end="10"/>
                                            </p:txEl>
                                          </p:spTgt>
                                        </p:tgtEl>
                                        <p:attrNameLst>
                                          <p:attrName>style.visibility</p:attrName>
                                        </p:attrNameLst>
                                      </p:cBhvr>
                                      <p:to>
                                        <p:strVal val="visible"/>
                                      </p:to>
                                    </p:set>
                                    <p:animEffect transition="in" filter="fade">
                                      <p:cBhvr>
                                        <p:cTn id="52" dur="500"/>
                                        <p:tgtEl>
                                          <p:spTgt spid="22530">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1" end="11"/>
                                            </p:txEl>
                                          </p:spTgt>
                                        </p:tgtEl>
                                        <p:attrNameLst>
                                          <p:attrName>style.visibility</p:attrName>
                                        </p:attrNameLst>
                                      </p:cBhvr>
                                      <p:to>
                                        <p:strVal val="visible"/>
                                      </p:to>
                                    </p:set>
                                    <p:animEffect transition="in" filter="fade">
                                      <p:cBhvr>
                                        <p:cTn id="57" dur="500"/>
                                        <p:tgtEl>
                                          <p:spTgt spid="22530">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2" end="12"/>
                                            </p:txEl>
                                          </p:spTgt>
                                        </p:tgtEl>
                                        <p:attrNameLst>
                                          <p:attrName>style.visibility</p:attrName>
                                        </p:attrNameLst>
                                      </p:cBhvr>
                                      <p:to>
                                        <p:strVal val="visible"/>
                                      </p:to>
                                    </p:set>
                                    <p:animEffect transition="in" filter="fade">
                                      <p:cBhvr>
                                        <p:cTn id="62" dur="500"/>
                                        <p:tgtEl>
                                          <p:spTgt spid="22530">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3" end="13"/>
                                            </p:txEl>
                                          </p:spTgt>
                                        </p:tgtEl>
                                        <p:attrNameLst>
                                          <p:attrName>style.visibility</p:attrName>
                                        </p:attrNameLst>
                                      </p:cBhvr>
                                      <p:to>
                                        <p:strVal val="visible"/>
                                      </p:to>
                                    </p:set>
                                    <p:animEffect transition="in" filter="fade">
                                      <p:cBhvr>
                                        <p:cTn id="67" dur="500"/>
                                        <p:tgtEl>
                                          <p:spTgt spid="22530">
                                            <p:txEl>
                                              <p:pRg st="13" end="13"/>
                                            </p:txEl>
                                          </p:spTgt>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4" end="14"/>
                                            </p:txEl>
                                          </p:spTgt>
                                        </p:tgtEl>
                                        <p:attrNameLst>
                                          <p:attrName>style.visibility</p:attrName>
                                        </p:attrNameLst>
                                      </p:cBhvr>
                                      <p:to>
                                        <p:strVal val="visible"/>
                                      </p:to>
                                    </p:set>
                                    <p:animEffect transition="in" filter="fade">
                                      <p:cBhvr>
                                        <p:cTn id="72" dur="500"/>
                                        <p:tgtEl>
                                          <p:spTgt spid="22530">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228600" y="1417638"/>
            <a:ext cx="8839200" cy="4324261"/>
          </a:xfrm>
          <a:prstGeom prst="rect">
            <a:avLst/>
          </a:prstGeom>
          <a:noFill/>
          <a:ln>
            <a:noFill/>
          </a:ln>
          <a:extLst/>
        </p:spPr>
        <p:txBody>
          <a:bodyPr wrap="square">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sr-Cyrl-RS" dirty="0" smtClean="0">
                <a:latin typeface="Garamond" pitchFamily="18" charset="0"/>
              </a:rPr>
              <a:t>Решење је да се ограничи параметар типа </a:t>
            </a:r>
            <a:r>
              <a:rPr lang="en-US" sz="1800" dirty="0" smtClean="0">
                <a:latin typeface="+mn-lt"/>
              </a:rPr>
              <a:t>T</a:t>
            </a:r>
            <a:r>
              <a:rPr lang="en-US" dirty="0" smtClean="0">
                <a:latin typeface="Garamond" pitchFamily="18" charset="0"/>
              </a:rPr>
              <a:t> </a:t>
            </a:r>
            <a:r>
              <a:rPr lang="sr-Cyrl-RS" dirty="0" smtClean="0">
                <a:latin typeface="Garamond" pitchFamily="18" charset="0"/>
              </a:rPr>
              <a:t>само на оне класе које имплементирају интерфејс </a:t>
            </a:r>
            <a:r>
              <a:rPr lang="en-US" sz="1800" dirty="0" smtClean="0">
                <a:latin typeface="+mn-lt"/>
              </a:rPr>
              <a:t>Comparable</a:t>
            </a:r>
            <a:r>
              <a:rPr lang="sr-Cyrl-RS" sz="1800" dirty="0" smtClean="0">
                <a:latin typeface="+mn-lt"/>
              </a:rPr>
              <a:t>. </a:t>
            </a:r>
          </a:p>
          <a:p>
            <a:pPr marL="342900" indent="-342900">
              <a:spcBef>
                <a:spcPts val="600"/>
              </a:spcBef>
              <a:buFont typeface="Arial" panose="020B0604020202020204" pitchFamily="34" charset="0"/>
              <a:buChar char="•"/>
              <a:defRPr/>
            </a:pPr>
            <a:r>
              <a:rPr lang="sr-Cyrl-RS" dirty="0" smtClean="0">
                <a:latin typeface="Garamond" pitchFamily="18" charset="0"/>
              </a:rPr>
              <a:t>Ово </a:t>
            </a:r>
            <a:r>
              <a:rPr lang="sr-Cyrl-RS" dirty="0" smtClean="0">
                <a:latin typeface="Garamond" pitchFamily="18" charset="0"/>
              </a:rPr>
              <a:t>се постиже постављањем ограничења на променљиву типа </a:t>
            </a:r>
            <a:r>
              <a:rPr lang="en-US" sz="1800" dirty="0" smtClean="0">
                <a:latin typeface="+mn-lt"/>
              </a:rPr>
              <a:t>T</a:t>
            </a:r>
            <a:r>
              <a:rPr lang="en-US" dirty="0" smtClean="0">
                <a:latin typeface="Garamond" pitchFamily="18" charset="0"/>
              </a:rPr>
              <a:t>:</a:t>
            </a:r>
            <a:endParaRPr lang="x-none" dirty="0" smtClean="0">
              <a:latin typeface="Garamond" pitchFamily="18" charset="0"/>
            </a:endParaRPr>
          </a:p>
          <a:p>
            <a:r>
              <a:rPr lang="sr-Cyrl-RS" sz="1500" dirty="0" smtClean="0">
                <a:solidFill>
                  <a:srgbClr val="8000FF"/>
                </a:solidFill>
                <a:latin typeface="Courier New" panose="02070309020205020404" pitchFamily="49" charset="0"/>
              </a:rPr>
              <a:t>	</a:t>
            </a:r>
            <a:r>
              <a:rPr lang="fr-FR" sz="1500" dirty="0" smtClean="0">
                <a:solidFill>
                  <a:srgbClr val="8000FF"/>
                </a:solidFill>
                <a:latin typeface="Courier New" panose="02070309020205020404" pitchFamily="49" charset="0"/>
              </a:rPr>
              <a:t>public</a:t>
            </a:r>
            <a:r>
              <a:rPr lang="fr-FR" sz="1500" dirty="0" smtClean="0">
                <a:solidFill>
                  <a:srgbClr val="000000"/>
                </a:solidFill>
                <a:latin typeface="Courier New" panose="02070309020205020404" pitchFamily="49" charset="0"/>
              </a:rPr>
              <a:t> </a:t>
            </a:r>
            <a:r>
              <a:rPr lang="fr-FR" sz="1500" dirty="0" err="1">
                <a:solidFill>
                  <a:srgbClr val="8000FF"/>
                </a:solidFill>
                <a:latin typeface="Courier New" panose="02070309020205020404" pitchFamily="49" charset="0"/>
              </a:rPr>
              <a:t>static</a:t>
            </a:r>
            <a:r>
              <a:rPr lang="fr-FR" sz="1500" dirty="0">
                <a:solidFill>
                  <a:srgbClr val="000000"/>
                </a:solidFill>
                <a:latin typeface="Courier New" panose="02070309020205020404" pitchFamily="49" charset="0"/>
              </a:rPr>
              <a:t> </a:t>
            </a:r>
            <a:r>
              <a:rPr lang="fr-FR" sz="1500" b="1" dirty="0">
                <a:solidFill>
                  <a:srgbClr val="000080"/>
                </a:solidFill>
                <a:latin typeface="Courier New" panose="02070309020205020404" pitchFamily="49" charset="0"/>
              </a:rPr>
              <a:t>&lt;</a:t>
            </a:r>
            <a:r>
              <a:rPr lang="fr-FR" sz="1500" dirty="0">
                <a:solidFill>
                  <a:srgbClr val="000000"/>
                </a:solidFill>
                <a:latin typeface="Courier New" panose="02070309020205020404" pitchFamily="49" charset="0"/>
              </a:rPr>
              <a:t>T </a:t>
            </a:r>
            <a:r>
              <a:rPr lang="fr-FR" sz="1500" b="1" dirty="0" err="1">
                <a:solidFill>
                  <a:srgbClr val="0000FF"/>
                </a:solidFill>
                <a:latin typeface="Courier New" panose="02070309020205020404" pitchFamily="49" charset="0"/>
              </a:rPr>
              <a:t>extends</a:t>
            </a:r>
            <a:r>
              <a:rPr lang="fr-FR" sz="1500" dirty="0">
                <a:solidFill>
                  <a:srgbClr val="000000"/>
                </a:solidFill>
                <a:latin typeface="Courier New" panose="02070309020205020404" pitchFamily="49" charset="0"/>
              </a:rPr>
              <a:t> Comparable</a:t>
            </a:r>
            <a:r>
              <a:rPr lang="fr-FR" sz="1500" b="1" dirty="0">
                <a:solidFill>
                  <a:srgbClr val="000080"/>
                </a:solidFill>
                <a:latin typeface="Courier New" panose="02070309020205020404" pitchFamily="49" charset="0"/>
              </a:rPr>
              <a:t>&gt;</a:t>
            </a:r>
            <a:r>
              <a:rPr lang="fr-FR" sz="1500" dirty="0">
                <a:solidFill>
                  <a:srgbClr val="000000"/>
                </a:solidFill>
                <a:latin typeface="Courier New" panose="02070309020205020404" pitchFamily="49" charset="0"/>
              </a:rPr>
              <a:t> T min</a:t>
            </a:r>
            <a:r>
              <a:rPr lang="fr-FR" sz="1500" b="1" dirty="0">
                <a:solidFill>
                  <a:srgbClr val="000080"/>
                </a:solidFill>
                <a:latin typeface="Courier New" panose="02070309020205020404" pitchFamily="49" charset="0"/>
              </a:rPr>
              <a:t>(</a:t>
            </a:r>
            <a:r>
              <a:rPr lang="fr-FR" sz="1500" dirty="0">
                <a:solidFill>
                  <a:srgbClr val="000000"/>
                </a:solidFill>
                <a:latin typeface="Courier New" panose="02070309020205020404" pitchFamily="49" charset="0"/>
              </a:rPr>
              <a:t>T</a:t>
            </a:r>
            <a:r>
              <a:rPr lang="fr-FR" sz="1500" b="1" dirty="0">
                <a:solidFill>
                  <a:srgbClr val="000080"/>
                </a:solidFill>
                <a:latin typeface="Courier New" panose="02070309020205020404" pitchFamily="49" charset="0"/>
              </a:rPr>
              <a:t>[]</a:t>
            </a:r>
            <a:r>
              <a:rPr lang="fr-FR" sz="1500" dirty="0">
                <a:solidFill>
                  <a:srgbClr val="000000"/>
                </a:solidFill>
                <a:latin typeface="Courier New" panose="02070309020205020404" pitchFamily="49" charset="0"/>
              </a:rPr>
              <a:t> a</a:t>
            </a:r>
            <a:r>
              <a:rPr lang="fr-FR" sz="1500" b="1" dirty="0" smtClean="0">
                <a:solidFill>
                  <a:srgbClr val="000080"/>
                </a:solidFill>
                <a:latin typeface="Courier New" panose="02070309020205020404" pitchFamily="49" charset="0"/>
              </a:rPr>
              <a:t>)</a:t>
            </a:r>
            <a:endParaRPr lang="sr-Cyrl-RS" sz="1500" dirty="0" smtClean="0">
              <a:solidFill>
                <a:srgbClr val="000000"/>
              </a:solidFill>
              <a:latin typeface="Courier New" panose="02070309020205020404" pitchFamily="49" charset="0"/>
            </a:endParaRPr>
          </a:p>
          <a:p>
            <a:endParaRPr lang="sr-Cyrl-RS" sz="1500" dirty="0" smtClean="0">
              <a:latin typeface="Garamond" pitchFamily="18" charset="0"/>
            </a:endParaRPr>
          </a:p>
          <a:p>
            <a:pPr marL="342900" indent="-342900">
              <a:spcBef>
                <a:spcPts val="0"/>
              </a:spcBef>
              <a:buFont typeface="Arial" panose="020B0604020202020204" pitchFamily="34" charset="0"/>
              <a:buChar char="•"/>
              <a:defRPr/>
            </a:pPr>
            <a:r>
              <a:rPr lang="sr-Cyrl-RS" dirty="0" smtClean="0">
                <a:latin typeface="Garamond" pitchFamily="18" charset="0"/>
              </a:rPr>
              <a:t>У </a:t>
            </a:r>
            <a:r>
              <a:rPr lang="sr-Cyrl-RS" dirty="0" smtClean="0">
                <a:latin typeface="Garamond" pitchFamily="18" charset="0"/>
              </a:rPr>
              <a:t>овом случају, интерфејс </a:t>
            </a:r>
            <a:r>
              <a:rPr lang="en-US" sz="1800" dirty="0" smtClean="0">
                <a:latin typeface="+mn-lt"/>
              </a:rPr>
              <a:t>Comparable</a:t>
            </a:r>
            <a:r>
              <a:rPr lang="en-US" sz="1800" dirty="0" smtClean="0">
                <a:latin typeface="Garamond" pitchFamily="18" charset="0"/>
              </a:rPr>
              <a:t> </a:t>
            </a:r>
            <a:r>
              <a:rPr lang="sr-Cyrl-RS" dirty="0" smtClean="0">
                <a:latin typeface="Garamond" pitchFamily="18" charset="0"/>
              </a:rPr>
              <a:t>је и сам генерички тип</a:t>
            </a:r>
            <a:r>
              <a:rPr lang="en-US" dirty="0" smtClean="0">
                <a:latin typeface="Garamond" pitchFamily="18" charset="0"/>
              </a:rPr>
              <a:t>.</a:t>
            </a:r>
            <a:endParaRPr lang="sr-Cyrl-RS" dirty="0" smtClean="0">
              <a:latin typeface="Garamond" pitchFamily="18" charset="0"/>
            </a:endParaRPr>
          </a:p>
          <a:p>
            <a:pPr marL="342900" indent="-342900">
              <a:spcBef>
                <a:spcPts val="0"/>
              </a:spcBef>
              <a:buFont typeface="Arial" panose="020B0604020202020204" pitchFamily="34" charset="0"/>
              <a:buChar char="•"/>
              <a:defRPr/>
            </a:pPr>
            <a:r>
              <a:rPr lang="sr-Cyrl-RS" dirty="0" smtClean="0">
                <a:latin typeface="Garamond" pitchFamily="18" charset="0"/>
              </a:rPr>
              <a:t>Сада </a:t>
            </a:r>
            <a:r>
              <a:rPr lang="sr-Cyrl-RS" dirty="0" smtClean="0">
                <a:latin typeface="Garamond" pitchFamily="18" charset="0"/>
              </a:rPr>
              <a:t>се генерички метод </a:t>
            </a:r>
            <a:r>
              <a:rPr lang="en-US" sz="1800" dirty="0" smtClean="0">
                <a:latin typeface="+mn-lt"/>
              </a:rPr>
              <a:t>min</a:t>
            </a:r>
            <a:r>
              <a:rPr lang="en-US" sz="1800" dirty="0" smtClean="0">
                <a:latin typeface="Garamond" pitchFamily="18" charset="0"/>
              </a:rPr>
              <a:t> </a:t>
            </a:r>
            <a:r>
              <a:rPr lang="sr-Cyrl-RS" dirty="0" smtClean="0">
                <a:latin typeface="Garamond" pitchFamily="18" charset="0"/>
              </a:rPr>
              <a:t>може позивати само над низовима примерака класа које имплементирају интерфејс </a:t>
            </a:r>
            <a:r>
              <a:rPr lang="en-US" sz="1800" dirty="0" smtClean="0">
                <a:latin typeface="+mn-lt"/>
              </a:rPr>
              <a:t>Comparable</a:t>
            </a:r>
            <a:r>
              <a:rPr lang="en-US" dirty="0" smtClean="0">
                <a:latin typeface="Garamond" pitchFamily="18" charset="0"/>
              </a:rPr>
              <a:t>, </a:t>
            </a:r>
            <a:r>
              <a:rPr lang="sr-Cyrl-RS" dirty="0" smtClean="0">
                <a:latin typeface="Garamond" pitchFamily="18" charset="0"/>
              </a:rPr>
              <a:t>као што су</a:t>
            </a:r>
            <a:r>
              <a:rPr lang="en-US" dirty="0" smtClean="0">
                <a:latin typeface="Garamond" pitchFamily="18" charset="0"/>
              </a:rPr>
              <a:t> </a:t>
            </a:r>
            <a:r>
              <a:rPr lang="en-US" sz="1800" dirty="0">
                <a:latin typeface="+mn-lt"/>
              </a:rPr>
              <a:t>String</a:t>
            </a:r>
            <a:r>
              <a:rPr lang="en-US" dirty="0">
                <a:latin typeface="Garamond" pitchFamily="18" charset="0"/>
              </a:rPr>
              <a:t>, </a:t>
            </a:r>
            <a:r>
              <a:rPr lang="en-US" sz="1800" dirty="0" smtClean="0">
                <a:latin typeface="+mn-lt"/>
              </a:rPr>
              <a:t>Date</a:t>
            </a:r>
            <a:r>
              <a:rPr lang="sr-Cyrl-RS" sz="1800" dirty="0" smtClean="0">
                <a:latin typeface="Garamond" pitchFamily="18" charset="0"/>
              </a:rPr>
              <a:t> </a:t>
            </a:r>
            <a:r>
              <a:rPr lang="sr-Cyrl-RS" dirty="0" smtClean="0">
                <a:latin typeface="Garamond" pitchFamily="18" charset="0"/>
              </a:rPr>
              <a:t>итд</a:t>
            </a:r>
            <a:r>
              <a:rPr lang="en-US" dirty="0" smtClean="0">
                <a:latin typeface="Garamond" pitchFamily="18" charset="0"/>
              </a:rPr>
              <a:t>. </a:t>
            </a:r>
            <a:endParaRPr lang="sr-Cyrl-RS" dirty="0" smtClean="0">
              <a:latin typeface="Garamond" pitchFamily="18" charset="0"/>
            </a:endParaRPr>
          </a:p>
          <a:p>
            <a:pPr marL="342900" indent="-342900">
              <a:spcBef>
                <a:spcPts val="0"/>
              </a:spcBef>
              <a:buFont typeface="Arial" panose="020B0604020202020204" pitchFamily="34" charset="0"/>
              <a:buChar char="•"/>
              <a:defRPr/>
            </a:pPr>
            <a:r>
              <a:rPr lang="sr-Cyrl-RS" dirty="0" smtClean="0">
                <a:latin typeface="Garamond" pitchFamily="18" charset="0"/>
              </a:rPr>
              <a:t>Позив </a:t>
            </a:r>
            <a:r>
              <a:rPr lang="sr-Cyrl-RS" dirty="0" smtClean="0">
                <a:latin typeface="Garamond" pitchFamily="18" charset="0"/>
              </a:rPr>
              <a:t>овог метода над низом објеката неке класе која </a:t>
            </a:r>
            <a:r>
              <a:rPr lang="sr-Cyrl-RS" dirty="0" smtClean="0">
                <a:latin typeface="Garamond" pitchFamily="18" charset="0"/>
              </a:rPr>
              <a:t>не имплементира </a:t>
            </a:r>
            <a:r>
              <a:rPr lang="sr-Cyrl-RS" dirty="0" smtClean="0">
                <a:latin typeface="Garamond" pitchFamily="18" charset="0"/>
              </a:rPr>
              <a:t>интерфејс </a:t>
            </a:r>
            <a:r>
              <a:rPr lang="en-US" sz="1800" dirty="0" smtClean="0">
                <a:latin typeface="+mn-lt"/>
              </a:rPr>
              <a:t>Comparable</a:t>
            </a:r>
            <a:r>
              <a:rPr lang="sr-Cyrl-RS" sz="1800" dirty="0" smtClean="0">
                <a:latin typeface="Garamond" pitchFamily="18" charset="0"/>
              </a:rPr>
              <a:t> </a:t>
            </a:r>
            <a:r>
              <a:rPr lang="sr-Cyrl-RS" dirty="0" smtClean="0">
                <a:latin typeface="Garamond" pitchFamily="18" charset="0"/>
              </a:rPr>
              <a:t>доводи до грешке </a:t>
            </a:r>
            <a:r>
              <a:rPr lang="sr-Cyrl-RS" dirty="0" smtClean="0">
                <a:latin typeface="Garamond" pitchFamily="18" charset="0"/>
              </a:rPr>
              <a:t>у превођењу</a:t>
            </a:r>
            <a:r>
              <a:rPr lang="en-US" dirty="0" smtClean="0">
                <a:latin typeface="Garamond" pitchFamily="18" charset="0"/>
              </a:rPr>
              <a:t>.</a:t>
            </a:r>
            <a:endParaRPr lang="en-US"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(2)</a:t>
            </a:r>
            <a:endParaRPr lang="en-US" kern="0" dirty="0">
              <a:solidFill>
                <a:srgbClr val="0070C0"/>
              </a:solidFill>
            </a:endParaRPr>
          </a:p>
        </p:txBody>
      </p:sp>
      <p:sp>
        <p:nvSpPr>
          <p:cNvPr id="2" name="Rectangle 1"/>
          <p:cNvSpPr/>
          <p:nvPr/>
        </p:nvSpPr>
        <p:spPr>
          <a:xfrm>
            <a:off x="1143000" y="2590800"/>
            <a:ext cx="57912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fade">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fade">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fade">
                                      <p:cBhvr>
                                        <p:cTn id="32" dur="500"/>
                                        <p:tgtEl>
                                          <p:spTgt spid="2253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016484"/>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sr-Cyrl-RS" dirty="0" smtClean="0">
                <a:latin typeface="Garamond" pitchFamily="18" charset="0"/>
              </a:rPr>
              <a:t>Поставља се питање: зашто се у претходном случају користи кључна реч </a:t>
            </a:r>
            <a:r>
              <a:rPr lang="en-US" sz="1800" dirty="0" smtClean="0">
                <a:latin typeface="+mn-lt"/>
              </a:rPr>
              <a:t>extends</a:t>
            </a:r>
            <a:r>
              <a:rPr lang="sr-Cyrl-RS" dirty="0" smtClean="0">
                <a:latin typeface="Garamond" pitchFamily="18" charset="0"/>
              </a:rPr>
              <a:t>, а не нпр. </a:t>
            </a:r>
            <a:r>
              <a:rPr lang="en-US" sz="1800" dirty="0" smtClean="0">
                <a:latin typeface="+mn-lt"/>
              </a:rPr>
              <a:t>implements</a:t>
            </a:r>
            <a:r>
              <a:rPr lang="en-US" sz="1800" dirty="0" smtClean="0">
                <a:latin typeface="Garamond" pitchFamily="18" charset="0"/>
              </a:rPr>
              <a:t> </a:t>
            </a:r>
            <a:r>
              <a:rPr lang="sr-Cyrl-RS" dirty="0" smtClean="0">
                <a:latin typeface="Garamond" pitchFamily="18" charset="0"/>
              </a:rPr>
              <a:t>– на крају крајева, </a:t>
            </a:r>
            <a:r>
              <a:rPr lang="en-US" sz="1800" dirty="0" smtClean="0">
                <a:latin typeface="+mn-lt"/>
              </a:rPr>
              <a:t>Comparable </a:t>
            </a:r>
            <a:r>
              <a:rPr lang="sr-Cyrl-RS" dirty="0" smtClean="0">
                <a:latin typeface="Garamond" pitchFamily="18" charset="0"/>
              </a:rPr>
              <a:t>је интрефејс, а не класа</a:t>
            </a:r>
            <a:r>
              <a:rPr lang="en-US" dirty="0" smtClean="0">
                <a:latin typeface="Garamond" pitchFamily="18" charset="0"/>
              </a:rPr>
              <a:t>.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sr-Cyrl-RS" dirty="0" smtClean="0">
                <a:latin typeface="Garamond" pitchFamily="18" charset="0"/>
              </a:rPr>
              <a:t>Нотација</a:t>
            </a:r>
            <a:r>
              <a:rPr lang="sr-Cyrl-RS" dirty="0">
                <a:latin typeface="Garamond" pitchFamily="18" charset="0"/>
              </a:rPr>
              <a:t> </a:t>
            </a:r>
            <a:r>
              <a:rPr lang="en-US" sz="2000" dirty="0" smtClean="0">
                <a:latin typeface="+mn-lt"/>
              </a:rPr>
              <a:t>&lt;T </a:t>
            </a:r>
            <a:r>
              <a:rPr lang="en-US" sz="2000" dirty="0">
                <a:latin typeface="+mn-lt"/>
              </a:rPr>
              <a:t>extends </a:t>
            </a:r>
            <a:r>
              <a:rPr lang="en-US" sz="2000" dirty="0" err="1" smtClean="0">
                <a:latin typeface="+mn-lt"/>
              </a:rPr>
              <a:t>TipKojiOgranicava</a:t>
            </a:r>
            <a:r>
              <a:rPr lang="en-US" sz="2000" dirty="0" smtClean="0">
                <a:latin typeface="+mn-lt"/>
              </a:rPr>
              <a:t>&gt;</a:t>
            </a:r>
            <a:r>
              <a:rPr lang="sr-Cyrl-RS" sz="2000" dirty="0">
                <a:latin typeface="+mn-lt"/>
              </a:rPr>
              <a:t> </a:t>
            </a:r>
            <a:r>
              <a:rPr lang="sr-Cyrl-RS" dirty="0" smtClean="0">
                <a:latin typeface="Garamond" pitchFamily="18" charset="0"/>
              </a:rPr>
              <a:t>изражава </a:t>
            </a:r>
            <a:r>
              <a:rPr lang="sr-Cyrl-RS" dirty="0" smtClean="0">
                <a:latin typeface="Garamond" pitchFamily="18" charset="0"/>
              </a:rPr>
              <a:t>да параметарски тип </a:t>
            </a:r>
            <a:r>
              <a:rPr lang="en-US" sz="1800" dirty="0" smtClean="0">
                <a:latin typeface="+mn-lt"/>
              </a:rPr>
              <a:t>T</a:t>
            </a:r>
            <a:r>
              <a:rPr lang="en-US" sz="1800" dirty="0" smtClean="0">
                <a:latin typeface="Garamond" pitchFamily="18" charset="0"/>
              </a:rPr>
              <a:t> </a:t>
            </a:r>
            <a:r>
              <a:rPr lang="sr-Cyrl-RS" dirty="0" smtClean="0">
                <a:latin typeface="Garamond" pitchFamily="18" charset="0"/>
              </a:rPr>
              <a:t>треба да буде подтип типа </a:t>
            </a:r>
            <a:r>
              <a:rPr lang="sr-Cyrl-RS" dirty="0" smtClean="0">
                <a:latin typeface="Garamond" pitchFamily="18" charset="0"/>
              </a:rPr>
              <a:t>	који </a:t>
            </a:r>
            <a:r>
              <a:rPr lang="sr-Cyrl-RS" dirty="0" smtClean="0">
                <a:latin typeface="Garamond" pitchFamily="18" charset="0"/>
              </a:rPr>
              <a:t>ограничава.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sr-Cyrl-RS" dirty="0" smtClean="0">
                <a:latin typeface="Garamond" pitchFamily="18" charset="0"/>
              </a:rPr>
              <a:t>При </a:t>
            </a:r>
            <a:r>
              <a:rPr lang="sr-Cyrl-RS" dirty="0" smtClean="0">
                <a:latin typeface="Garamond" pitchFamily="18" charset="0"/>
              </a:rPr>
              <a:t>томе, и параметарски тип </a:t>
            </a:r>
            <a:r>
              <a:rPr lang="en-US" sz="1800" dirty="0" smtClean="0">
                <a:latin typeface="+mn-lt"/>
              </a:rPr>
              <a:t>T</a:t>
            </a:r>
            <a:r>
              <a:rPr lang="en-US" sz="1800" dirty="0" smtClean="0">
                <a:latin typeface="Garamond" pitchFamily="18" charset="0"/>
              </a:rPr>
              <a:t> </a:t>
            </a:r>
            <a:r>
              <a:rPr lang="sr-Cyrl-RS" dirty="0" smtClean="0">
                <a:latin typeface="Garamond" pitchFamily="18" charset="0"/>
              </a:rPr>
              <a:t>и тип који ограничава могу бити и класе и интерфејси. </a:t>
            </a:r>
          </a:p>
          <a:p>
            <a:pPr marL="342900" indent="-342900">
              <a:spcBef>
                <a:spcPts val="600"/>
              </a:spcBef>
              <a:buFont typeface="Arial" panose="020B0604020202020204" pitchFamily="34" charset="0"/>
              <a:buChar char="•"/>
              <a:defRPr/>
            </a:pPr>
            <a:r>
              <a:rPr lang="sr-Cyrl-RS" dirty="0" smtClean="0">
                <a:latin typeface="Garamond" pitchFamily="18" charset="0"/>
              </a:rPr>
              <a:t>Кључна реч </a:t>
            </a:r>
            <a:r>
              <a:rPr lang="en-US" sz="1800" dirty="0" smtClean="0">
                <a:latin typeface="+mn-lt"/>
              </a:rPr>
              <a:t>extends</a:t>
            </a:r>
            <a:r>
              <a:rPr lang="sr-Cyrl-RS" sz="1800" dirty="0" smtClean="0">
                <a:latin typeface="Garamond" pitchFamily="18" charset="0"/>
              </a:rPr>
              <a:t> </a:t>
            </a:r>
            <a:r>
              <a:rPr lang="sr-Cyrl-RS" dirty="0" smtClean="0">
                <a:latin typeface="Garamond" pitchFamily="18" charset="0"/>
              </a:rPr>
              <a:t>најбоље описује такав однос међу њима, тј. концепт подтипова - узевши у обзир да дизајнери Јаве нису желели да додају нову кључну реч (нпр. </a:t>
            </a:r>
            <a:r>
              <a:rPr lang="en-US" sz="1800" dirty="0" smtClean="0">
                <a:latin typeface="+mn-lt"/>
              </a:rPr>
              <a:t>sub</a:t>
            </a:r>
            <a:r>
              <a:rPr lang="sr-Cyrl-RS" dirty="0" smtClean="0">
                <a:latin typeface="Garamond" pitchFamily="18" charset="0"/>
              </a:rPr>
              <a:t>) у језик</a:t>
            </a:r>
            <a:r>
              <a:rPr lang="en-US" dirty="0" smtClean="0">
                <a:latin typeface="Garamond" pitchFamily="18" charset="0"/>
              </a:rPr>
              <a:t>.</a:t>
            </a:r>
            <a:endParaRPr lang="en-US"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(3)</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324261"/>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sr-Cyrl-RS" dirty="0" smtClean="0">
                <a:latin typeface="Garamond" pitchFamily="18" charset="0"/>
              </a:rPr>
              <a:t>Параметар типа може имати више ограничења</a:t>
            </a:r>
            <a:r>
              <a:rPr lang="en-US" dirty="0" smtClean="0">
                <a:latin typeface="Garamond" pitchFamily="18" charset="0"/>
              </a:rPr>
              <a:t>. </a:t>
            </a:r>
            <a:r>
              <a:rPr lang="sr-Cyrl-RS" dirty="0" smtClean="0">
                <a:latin typeface="Garamond" pitchFamily="18" charset="0"/>
              </a:rPr>
              <a:t>На пример</a:t>
            </a:r>
            <a:r>
              <a:rPr lang="en-US" dirty="0" smtClean="0">
                <a:latin typeface="Garamond" pitchFamily="18" charset="0"/>
              </a:rPr>
              <a:t>:</a:t>
            </a:r>
            <a:endParaRPr lang="en-US" dirty="0">
              <a:latin typeface="Garamond" pitchFamily="18" charset="0"/>
            </a:endParaRPr>
          </a:p>
          <a:p>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 </a:t>
            </a:r>
            <a:r>
              <a:rPr lang="sr-Latn-RS" sz="1500" b="1" dirty="0">
                <a:solidFill>
                  <a:srgbClr val="0000FF"/>
                </a:solidFill>
                <a:latin typeface="Courier New" panose="02070309020205020404" pitchFamily="49" charset="0"/>
              </a:rPr>
              <a:t>extends</a:t>
            </a:r>
            <a:r>
              <a:rPr lang="sr-Latn-RS" sz="1500" dirty="0">
                <a:solidFill>
                  <a:srgbClr val="000000"/>
                </a:solidFill>
                <a:latin typeface="Courier New" panose="02070309020205020404" pitchFamily="49" charset="0"/>
              </a:rPr>
              <a:t> Comparable </a:t>
            </a:r>
            <a:r>
              <a:rPr lang="sr-Latn-RS" sz="1500" b="1" dirty="0">
                <a:solidFill>
                  <a:srgbClr val="000080"/>
                </a:solidFill>
                <a:latin typeface="Courier New" panose="02070309020205020404" pitchFamily="49" charset="0"/>
              </a:rPr>
              <a:t>&amp;</a:t>
            </a:r>
            <a:r>
              <a:rPr lang="sr-Latn-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Serializable</a:t>
            </a:r>
            <a:endParaRPr lang="sr-Cyrl-RS" sz="1500" dirty="0" smtClean="0">
              <a:latin typeface="Garamond" pitchFamily="18" charset="0"/>
            </a:endParaRPr>
          </a:p>
          <a:p>
            <a:pPr marL="342900" indent="-342900">
              <a:spcBef>
                <a:spcPts val="600"/>
              </a:spcBef>
              <a:buFont typeface="Arial" panose="020B0604020202020204" pitchFamily="34" charset="0"/>
              <a:buChar char="•"/>
              <a:defRPr/>
            </a:pPr>
            <a:r>
              <a:rPr lang="sr-Cyrl-RS" dirty="0" smtClean="0">
                <a:latin typeface="Garamond" pitchFamily="18" charset="0"/>
              </a:rPr>
              <a:t>Типови </a:t>
            </a:r>
            <a:r>
              <a:rPr lang="sr-Cyrl-RS" dirty="0" smtClean="0">
                <a:latin typeface="Garamond" pitchFamily="18" charset="0"/>
              </a:rPr>
              <a:t>који ограничавају су одвојени знаком </a:t>
            </a:r>
            <a:r>
              <a:rPr lang="en-US" sz="2000" dirty="0" smtClean="0">
                <a:latin typeface="+mn-lt"/>
              </a:rPr>
              <a:t>&amp;</a:t>
            </a:r>
            <a:r>
              <a:rPr lang="en-US" dirty="0" smtClean="0">
                <a:latin typeface="Garamond" pitchFamily="18" charset="0"/>
              </a:rPr>
              <a:t> </a:t>
            </a:r>
            <a:r>
              <a:rPr lang="sr-Cyrl-RS" dirty="0">
                <a:latin typeface="Garamond" pitchFamily="18" charset="0"/>
              </a:rPr>
              <a:t>з</a:t>
            </a:r>
            <a:r>
              <a:rPr lang="sr-Cyrl-RS" dirty="0" smtClean="0">
                <a:latin typeface="Garamond" pitchFamily="18" charset="0"/>
              </a:rPr>
              <a:t>ато што се знак зарез користи за раздвајање променљивих типа</a:t>
            </a:r>
            <a:r>
              <a:rPr lang="en-US" dirty="0" smtClean="0">
                <a:latin typeface="Garamond" pitchFamily="18" charset="0"/>
              </a:rPr>
              <a:t>.</a:t>
            </a:r>
            <a:endParaRPr lang="en-US" dirty="0">
              <a:latin typeface="Garamond" pitchFamily="18" charset="0"/>
            </a:endParaRPr>
          </a:p>
          <a:p>
            <a:pPr marL="342900" indent="-342900">
              <a:spcBef>
                <a:spcPts val="600"/>
              </a:spcBef>
              <a:buFont typeface="Arial" panose="020B0604020202020204" pitchFamily="34" charset="0"/>
              <a:buChar char="•"/>
              <a:defRPr/>
            </a:pPr>
            <a:r>
              <a:rPr lang="sr-Cyrl-RS" dirty="0" smtClean="0">
                <a:latin typeface="Garamond" pitchFamily="18" charset="0"/>
              </a:rPr>
              <a:t>Исто као и код Јава наслеђивања, </a:t>
            </a:r>
            <a:r>
              <a:rPr lang="en-US" dirty="0" smtClean="0">
                <a:latin typeface="Garamond" pitchFamily="18" charset="0"/>
              </a:rPr>
              <a:t> </a:t>
            </a:r>
            <a:r>
              <a:rPr lang="sr-Cyrl-RS" dirty="0" smtClean="0">
                <a:latin typeface="Garamond" pitchFamily="18" charset="0"/>
              </a:rPr>
              <a:t>могуће је имати више интерфејса који ограничавају параметар типа, али само једно ограничење може да се односи на класу.</a:t>
            </a:r>
            <a:r>
              <a:rPr lang="en-US" dirty="0" smtClean="0">
                <a:latin typeface="Garamond" pitchFamily="18" charset="0"/>
              </a:rPr>
              <a:t>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sr-Cyrl-RS" dirty="0" smtClean="0">
                <a:latin typeface="Garamond" pitchFamily="18" charset="0"/>
              </a:rPr>
              <a:t>Ако </a:t>
            </a:r>
            <a:r>
              <a:rPr lang="sr-Cyrl-RS" dirty="0" smtClean="0">
                <a:latin typeface="Garamond" pitchFamily="18" charset="0"/>
              </a:rPr>
              <a:t>класа представља ограничење ѕа тип, </a:t>
            </a:r>
            <a:r>
              <a:rPr lang="sr-Cyrl-RS" dirty="0" smtClean="0">
                <a:latin typeface="Garamond" pitchFamily="18" charset="0"/>
              </a:rPr>
              <a:t>назив </a:t>
            </a:r>
            <a:r>
              <a:rPr lang="sr-Cyrl-RS" dirty="0" smtClean="0">
                <a:latin typeface="Garamond" pitchFamily="18" charset="0"/>
              </a:rPr>
              <a:t>класе се мора навести пре назива интерфејса</a:t>
            </a:r>
            <a:r>
              <a:rPr lang="en-US" dirty="0" smtClean="0">
                <a:latin typeface="Garamond" pitchFamily="18" charset="0"/>
              </a:rPr>
              <a:t>.</a:t>
            </a:r>
            <a:endParaRPr lang="sr-Cyrl-RS" dirty="0" smtClean="0">
              <a:latin typeface="Garamond" pitchFamily="18" charset="0"/>
            </a:endParaRPr>
          </a:p>
          <a:p>
            <a:pPr>
              <a:spcBef>
                <a:spcPts val="600"/>
              </a:spcBef>
              <a:defRPr/>
            </a:pPr>
            <a:r>
              <a:rPr lang="x-none" b="1" dirty="0">
                <a:latin typeface="Garamond" pitchFamily="18" charset="0"/>
              </a:rPr>
              <a:t>Пример. </a:t>
            </a:r>
            <a:r>
              <a:rPr lang="sr-Cyrl-RS" dirty="0" smtClean="0">
                <a:latin typeface="Garamond" pitchFamily="18" charset="0"/>
              </a:rPr>
              <a:t>Метод </a:t>
            </a:r>
            <a:r>
              <a:rPr lang="en-US" sz="1800" dirty="0" err="1" smtClean="0">
                <a:latin typeface="+mn-lt"/>
              </a:rPr>
              <a:t>minmax</a:t>
            </a:r>
            <a:r>
              <a:rPr lang="sr-Cyrl-RS" dirty="0" smtClean="0"/>
              <a:t>, </a:t>
            </a:r>
            <a:r>
              <a:rPr lang="sr-Cyrl-RS" dirty="0" smtClean="0">
                <a:latin typeface="Garamond" panose="02020404030301010803" pitchFamily="18" charset="0"/>
              </a:rPr>
              <a:t>који одређује минимум и максимум низа, је направљен тако да буде генерички</a:t>
            </a:r>
            <a:r>
              <a:rPr lang="en-US" dirty="0" smtClean="0">
                <a:latin typeface="Garamond" pitchFamily="18" charset="0"/>
              </a:rPr>
              <a:t>:</a:t>
            </a:r>
            <a:endParaRPr lang="x-none"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(4)</a:t>
            </a:r>
            <a:endParaRPr lang="en-US" kern="0" dirty="0">
              <a:solidFill>
                <a:srgbClr val="0070C0"/>
              </a:solidFill>
            </a:endParaRPr>
          </a:p>
        </p:txBody>
      </p:sp>
      <p:sp>
        <p:nvSpPr>
          <p:cNvPr id="2" name="Rectangle 1"/>
          <p:cNvSpPr/>
          <p:nvPr/>
        </p:nvSpPr>
        <p:spPr>
          <a:xfrm>
            <a:off x="1219200" y="1828800"/>
            <a:ext cx="4191000" cy="304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016758"/>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ts val="600"/>
              </a:spcBef>
              <a:defRPr/>
            </a:pPr>
            <a:r>
              <a:rPr lang="x-none" b="1" dirty="0" smtClean="0">
                <a:latin typeface="Garamond" pitchFamily="18" charset="0"/>
              </a:rPr>
              <a:t>Пример</a:t>
            </a:r>
            <a:r>
              <a:rPr lang="sr-Cyrl-RS" b="1" dirty="0" smtClean="0">
                <a:latin typeface="Garamond" pitchFamily="18" charset="0"/>
              </a:rPr>
              <a:t> (наставак)</a:t>
            </a:r>
            <a:r>
              <a:rPr lang="x-none" b="1" dirty="0" smtClean="0">
                <a:latin typeface="Garamond" pitchFamily="18" charset="0"/>
              </a:rPr>
              <a:t>.</a:t>
            </a:r>
            <a:endParaRPr lang="sr-Cyrl-RS" b="1" dirty="0" smtClean="0">
              <a:latin typeface="Garamond" pitchFamily="18" charset="0"/>
            </a:endParaRPr>
          </a:p>
          <a:p>
            <a:r>
              <a:rPr lang="x-none" b="1" dirty="0" smtClean="0">
                <a:latin typeface="Garamond" pitchFamily="18" charset="0"/>
              </a:rPr>
              <a:t> </a:t>
            </a:r>
            <a:r>
              <a:rPr lang="sr-Latn-RS" sz="1500" b="1" dirty="0">
                <a:solidFill>
                  <a:srgbClr val="0000FF"/>
                </a:solidFill>
                <a:latin typeface="Courier New" panose="02070309020205020404" pitchFamily="49" charset="0"/>
              </a:rPr>
              <a:t>import</a:t>
            </a:r>
            <a:r>
              <a:rPr lang="sr-Latn-RS" sz="1500" dirty="0">
                <a:solidFill>
                  <a:srgbClr val="000000"/>
                </a:solidFill>
                <a:latin typeface="Courier New" panose="02070309020205020404" pitchFamily="49" charset="0"/>
              </a:rPr>
              <a:t> java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util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PairTest2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static</a:t>
            </a:r>
            <a:r>
              <a:rPr lang="sr-Latn-RS" sz="1500" dirty="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main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String</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args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birthdays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GregorianCalendar</a:t>
            </a:r>
            <a:r>
              <a:rPr lang="sr-Latn-RS" sz="1500" b="1" dirty="0" smtClean="0">
                <a:solidFill>
                  <a:srgbClr val="000080"/>
                </a:solidFill>
                <a:latin typeface="Courier New" panose="02070309020205020404" pitchFamily="49" charset="0"/>
              </a:rPr>
              <a:t>(</a:t>
            </a:r>
            <a:r>
              <a:rPr lang="sr-Latn-RS" sz="1500" dirty="0" smtClean="0">
                <a:solidFill>
                  <a:srgbClr val="FF8000"/>
                </a:solidFill>
                <a:latin typeface="Courier New" panose="02070309020205020404" pitchFamily="49" charset="0"/>
              </a:rPr>
              <a:t>1906</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DECEMBER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9</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1815</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DECEMBER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10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1903</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DECEMBER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3</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b="1" dirty="0" smtClean="0">
                <a:solidFill>
                  <a:srgbClr val="0000FF"/>
                </a:solidFill>
                <a:latin typeface="Courier New" panose="02070309020205020404" pitchFamily="49" charset="0"/>
              </a:rPr>
              <a:t>new</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1910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Calendar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JUNE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22</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dirty="0" smtClean="0">
                <a:solidFill>
                  <a:srgbClr val="008000"/>
                </a:solidFill>
                <a:latin typeface="Courier New" panose="02070309020205020404" pitchFamily="49" charset="0"/>
              </a:rPr>
              <a:t> </a:t>
            </a:r>
            <a:r>
              <a:rPr lang="sr-Cyrl-RS" sz="1500" dirty="0" smtClean="0">
                <a:solidFill>
                  <a:srgbClr val="008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Pair</a:t>
            </a:r>
            <a:r>
              <a:rPr lang="sr-Latn-RS" sz="1500" b="1" dirty="0" smtClean="0">
                <a:solidFill>
                  <a:srgbClr val="000080"/>
                </a:solidFill>
                <a:latin typeface="Courier New" panose="02070309020205020404" pitchFamily="49" charset="0"/>
              </a:rPr>
              <a:t>&lt;</a:t>
            </a:r>
            <a:r>
              <a:rPr lang="sr-Latn-RS" sz="1500" dirty="0" smtClean="0">
                <a:solidFill>
                  <a:srgbClr val="000000"/>
                </a:solidFill>
                <a:latin typeface="Courier New" panose="02070309020205020404" pitchFamily="49" charset="0"/>
              </a:rPr>
              <a:t>GregorianCalendar</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mm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ArrayAlg</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minmax</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birthdays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System</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out</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println</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"min = "</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getTime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System</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out</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println</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"max = "</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getTime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solidFill>
                <a:srgbClr val="000000"/>
              </a:solidFill>
              <a:latin typeface="Courier New" panose="02070309020205020404" pitchFamily="49" charset="0"/>
            </a:endParaRPr>
          </a:p>
          <a:p>
            <a:pPr>
              <a:spcBef>
                <a:spcPts val="600"/>
              </a:spcBef>
              <a:defRPr/>
            </a:pPr>
            <a:endParaRPr lang="x-none" dirty="0" smtClean="0">
              <a:latin typeface="Garamond" pitchFamily="18" charset="0"/>
            </a:endParaRPr>
          </a:p>
          <a:p>
            <a:pPr>
              <a:spcBef>
                <a:spcPts val="0"/>
              </a:spcBef>
              <a:defRPr/>
            </a:pPr>
            <a:endParaRPr lang="sr-Cyrl-RS" sz="1800" dirty="0" smtClean="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(5)</a:t>
            </a:r>
            <a:endParaRPr lang="en-US" kern="0" dirty="0">
              <a:solidFill>
                <a:srgbClr val="0070C0"/>
              </a:solidFill>
            </a:endParaRPr>
          </a:p>
        </p:txBody>
      </p:sp>
      <p:sp>
        <p:nvSpPr>
          <p:cNvPr id="2" name="Rectangle 1"/>
          <p:cNvSpPr/>
          <p:nvPr/>
        </p:nvSpPr>
        <p:spPr>
          <a:xfrm>
            <a:off x="381000" y="1905000"/>
            <a:ext cx="8610600" cy="381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5" end="5"/>
                                            </p:txEl>
                                          </p:spTgt>
                                        </p:tgtEl>
                                        <p:attrNameLst>
                                          <p:attrName>style.visibility</p:attrName>
                                        </p:attrNameLst>
                                      </p:cBhvr>
                                      <p:to>
                                        <p:strVal val="visible"/>
                                      </p:to>
                                    </p:set>
                                    <p:animEffect transition="in" filter="fade">
                                      <p:cBhvr>
                                        <p:cTn id="22" dur="500"/>
                                        <p:tgtEl>
                                          <p:spTgt spid="22530">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6" end="6"/>
                                            </p:txEl>
                                          </p:spTgt>
                                        </p:tgtEl>
                                        <p:attrNameLst>
                                          <p:attrName>style.visibility</p:attrName>
                                        </p:attrNameLst>
                                      </p:cBhvr>
                                      <p:to>
                                        <p:strVal val="visible"/>
                                      </p:to>
                                    </p:set>
                                    <p:animEffect transition="in" filter="fade">
                                      <p:cBhvr>
                                        <p:cTn id="27" dur="500"/>
                                        <p:tgtEl>
                                          <p:spTgt spid="22530">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7" end="7"/>
                                            </p:txEl>
                                          </p:spTgt>
                                        </p:tgtEl>
                                        <p:attrNameLst>
                                          <p:attrName>style.visibility</p:attrName>
                                        </p:attrNameLst>
                                      </p:cBhvr>
                                      <p:to>
                                        <p:strVal val="visible"/>
                                      </p:to>
                                    </p:set>
                                    <p:animEffect transition="in" filter="fade">
                                      <p:cBhvr>
                                        <p:cTn id="32" dur="500"/>
                                        <p:tgtEl>
                                          <p:spTgt spid="22530">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8" end="8"/>
                                            </p:txEl>
                                          </p:spTgt>
                                        </p:tgtEl>
                                        <p:attrNameLst>
                                          <p:attrName>style.visibility</p:attrName>
                                        </p:attrNameLst>
                                      </p:cBhvr>
                                      <p:to>
                                        <p:strVal val="visible"/>
                                      </p:to>
                                    </p:set>
                                    <p:animEffect transition="in" filter="fade">
                                      <p:cBhvr>
                                        <p:cTn id="37" dur="500"/>
                                        <p:tgtEl>
                                          <p:spTgt spid="22530">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9" end="9"/>
                                            </p:txEl>
                                          </p:spTgt>
                                        </p:tgtEl>
                                        <p:attrNameLst>
                                          <p:attrName>style.visibility</p:attrName>
                                        </p:attrNameLst>
                                      </p:cBhvr>
                                      <p:to>
                                        <p:strVal val="visible"/>
                                      </p:to>
                                    </p:set>
                                    <p:animEffect transition="in" filter="fade">
                                      <p:cBhvr>
                                        <p:cTn id="42" dur="500"/>
                                        <p:tgtEl>
                                          <p:spTgt spid="22530">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10" end="10"/>
                                            </p:txEl>
                                          </p:spTgt>
                                        </p:tgtEl>
                                        <p:attrNameLst>
                                          <p:attrName>style.visibility</p:attrName>
                                        </p:attrNameLst>
                                      </p:cBhvr>
                                      <p:to>
                                        <p:strVal val="visible"/>
                                      </p:to>
                                    </p:set>
                                    <p:animEffect transition="in" filter="fade">
                                      <p:cBhvr>
                                        <p:cTn id="47" dur="500"/>
                                        <p:tgtEl>
                                          <p:spTgt spid="22530">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1" end="11"/>
                                            </p:txEl>
                                          </p:spTgt>
                                        </p:tgtEl>
                                        <p:attrNameLst>
                                          <p:attrName>style.visibility</p:attrName>
                                        </p:attrNameLst>
                                      </p:cBhvr>
                                      <p:to>
                                        <p:strVal val="visible"/>
                                      </p:to>
                                    </p:set>
                                    <p:animEffect transition="in" filter="fade">
                                      <p:cBhvr>
                                        <p:cTn id="52" dur="500"/>
                                        <p:tgtEl>
                                          <p:spTgt spid="22530">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601260"/>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ts val="600"/>
              </a:spcBef>
              <a:defRPr/>
            </a:pPr>
            <a:r>
              <a:rPr lang="x-none" b="1" dirty="0" smtClean="0">
                <a:latin typeface="Garamond" pitchFamily="18" charset="0"/>
              </a:rPr>
              <a:t>Пример</a:t>
            </a:r>
            <a:r>
              <a:rPr lang="sr-Cyrl-RS" b="1" dirty="0" smtClean="0">
                <a:latin typeface="Garamond" pitchFamily="18" charset="0"/>
              </a:rPr>
              <a:t> (наставак)</a:t>
            </a:r>
            <a:r>
              <a:rPr lang="x-none" b="1" dirty="0" smtClean="0">
                <a:latin typeface="Garamond" pitchFamily="18" charset="0"/>
              </a:rPr>
              <a:t>. </a:t>
            </a:r>
            <a:endParaRPr lang="sr-Cyrl-RS" b="1" dirty="0" smtClean="0">
              <a:latin typeface="Garamond" pitchFamily="18" charset="0"/>
            </a:endParaRPr>
          </a:p>
          <a:p>
            <a:endParaRPr lang="sr-Cyrl-RS" sz="1500" dirty="0" smtClean="0">
              <a:solidFill>
                <a:srgbClr val="8000FF"/>
              </a:solidFill>
              <a:latin typeface="Courier New" panose="02070309020205020404" pitchFamily="49" charset="0"/>
            </a:endParaRPr>
          </a:p>
          <a:p>
            <a:r>
              <a:rPr lang="sr-Latn-RS" sz="1500" dirty="0" smtClean="0">
                <a:solidFill>
                  <a:srgbClr val="8000FF"/>
                </a:solidFill>
                <a:latin typeface="Courier New" panose="02070309020205020404" pitchFamily="49" charset="0"/>
              </a:rPr>
              <a:t>class</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ArrayAlg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static</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 </a:t>
            </a:r>
            <a:r>
              <a:rPr lang="sr-Latn-RS" sz="1500" b="1" dirty="0">
                <a:solidFill>
                  <a:srgbClr val="0000FF"/>
                </a:solidFill>
                <a:latin typeface="Courier New" panose="02070309020205020404" pitchFamily="49" charset="0"/>
              </a:rPr>
              <a:t>extends</a:t>
            </a:r>
            <a:r>
              <a:rPr lang="sr-Latn-RS" sz="1500" dirty="0">
                <a:solidFill>
                  <a:srgbClr val="000000"/>
                </a:solidFill>
                <a:latin typeface="Courier New" panose="02070309020205020404" pitchFamily="49" charset="0"/>
              </a:rPr>
              <a:t> Comparable</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minmax</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null</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length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null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 </a:t>
            </a:r>
            <a:r>
              <a:rPr lang="sr-Latn-RS" sz="1500" dirty="0">
                <a:solidFill>
                  <a:srgbClr val="000000"/>
                </a:solidFill>
                <a:latin typeface="Courier New" panose="02070309020205020404" pitchFamily="49" charset="0"/>
              </a:rPr>
              <a:t>min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T </a:t>
            </a:r>
            <a:r>
              <a:rPr lang="sr-Latn-RS" sz="1500" dirty="0">
                <a:solidFill>
                  <a:srgbClr val="000000"/>
                </a:solidFill>
                <a:latin typeface="Courier New" panose="02070309020205020404" pitchFamily="49" charset="0"/>
              </a:rPr>
              <a:t>max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for</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8000FF"/>
                </a:solidFill>
                <a:latin typeface="Courier New" panose="02070309020205020404" pitchFamily="49" charset="0"/>
              </a:rPr>
              <a:t>int</a:t>
            </a:r>
            <a:r>
              <a:rPr lang="sr-Latn-RS" sz="1500" dirty="0">
                <a:solidFill>
                  <a:srgbClr val="000000"/>
                </a:solidFill>
                <a:latin typeface="Courier New" panose="02070309020205020404" pitchFamily="49" charset="0"/>
              </a:rPr>
              <a:t> i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1</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length</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min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compareTo</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min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max</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compareTo</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max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i</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Pair</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T</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min</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max</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p>
          <a:p>
            <a:pPr>
              <a:spcBef>
                <a:spcPts val="600"/>
              </a:spcBef>
              <a:defRPr/>
            </a:pPr>
            <a:endParaRPr lang="x-none"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Ограничења за типове (6)</a:t>
            </a:r>
            <a:endParaRPr lang="en-US" kern="0" dirty="0">
              <a:solidFill>
                <a:srgbClr val="0070C0"/>
              </a:solidFill>
            </a:endParaRPr>
          </a:p>
        </p:txBody>
      </p:sp>
      <p:sp>
        <p:nvSpPr>
          <p:cNvPr id="2" name="Rectangle 1"/>
          <p:cNvSpPr/>
          <p:nvPr/>
        </p:nvSpPr>
        <p:spPr>
          <a:xfrm>
            <a:off x="304800" y="1981200"/>
            <a:ext cx="8001000" cy="3657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fade">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fade">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fade">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fade">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fade">
                                      <p:cBhvr>
                                        <p:cTn id="32" dur="500"/>
                                        <p:tgtEl>
                                          <p:spTgt spid="2253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fade">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0" end="10"/>
                                            </p:txEl>
                                          </p:spTgt>
                                        </p:tgtEl>
                                        <p:attrNameLst>
                                          <p:attrName>style.visibility</p:attrName>
                                        </p:attrNameLst>
                                      </p:cBhvr>
                                      <p:to>
                                        <p:strVal val="visible"/>
                                      </p:to>
                                    </p:set>
                                    <p:animEffect transition="in" filter="fade">
                                      <p:cBhvr>
                                        <p:cTn id="52" dur="500"/>
                                        <p:tgtEl>
                                          <p:spTgt spid="22530">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1" end="11"/>
                                            </p:txEl>
                                          </p:spTgt>
                                        </p:tgtEl>
                                        <p:attrNameLst>
                                          <p:attrName>style.visibility</p:attrName>
                                        </p:attrNameLst>
                                      </p:cBhvr>
                                      <p:to>
                                        <p:strVal val="visible"/>
                                      </p:to>
                                    </p:set>
                                    <p:animEffect transition="in" filter="fade">
                                      <p:cBhvr>
                                        <p:cTn id="57" dur="500"/>
                                        <p:tgtEl>
                                          <p:spTgt spid="22530">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2" end="12"/>
                                            </p:txEl>
                                          </p:spTgt>
                                        </p:tgtEl>
                                        <p:attrNameLst>
                                          <p:attrName>style.visibility</p:attrName>
                                        </p:attrNameLst>
                                      </p:cBhvr>
                                      <p:to>
                                        <p:strVal val="visible"/>
                                      </p:to>
                                    </p:set>
                                    <p:animEffect transition="in" filter="fade">
                                      <p:cBhvr>
                                        <p:cTn id="62" dur="500"/>
                                        <p:tgtEl>
                                          <p:spTgt spid="22530">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3" end="13"/>
                                            </p:txEl>
                                          </p:spTgt>
                                        </p:tgtEl>
                                        <p:attrNameLst>
                                          <p:attrName>style.visibility</p:attrName>
                                        </p:attrNameLst>
                                      </p:cBhvr>
                                      <p:to>
                                        <p:strVal val="visible"/>
                                      </p:to>
                                    </p:set>
                                    <p:animEffect transition="in" filter="fade">
                                      <p:cBhvr>
                                        <p:cTn id="67" dur="500"/>
                                        <p:tgtEl>
                                          <p:spTgt spid="22530">
                                            <p:txEl>
                                              <p:pRg st="13" end="1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4" end="14"/>
                                            </p:txEl>
                                          </p:spTgt>
                                        </p:tgtEl>
                                        <p:attrNameLst>
                                          <p:attrName>style.visibility</p:attrName>
                                        </p:attrNameLst>
                                      </p:cBhvr>
                                      <p:to>
                                        <p:strVal val="visible"/>
                                      </p:to>
                                    </p:set>
                                    <p:animEffect transition="in" filter="fade">
                                      <p:cBhvr>
                                        <p:cTn id="72" dur="500"/>
                                        <p:tgtEl>
                                          <p:spTgt spid="22530">
                                            <p:txEl>
                                              <p:pRg st="14" end="14"/>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2530">
                                            <p:txEl>
                                              <p:pRg st="15" end="15"/>
                                            </p:txEl>
                                          </p:spTgt>
                                        </p:tgtEl>
                                        <p:attrNameLst>
                                          <p:attrName>style.visibility</p:attrName>
                                        </p:attrNameLst>
                                      </p:cBhvr>
                                      <p:to>
                                        <p:strVal val="visible"/>
                                      </p:to>
                                    </p:set>
                                    <p:animEffect transition="in" filter="fade">
                                      <p:cBhvr>
                                        <p:cTn id="77" dur="500"/>
                                        <p:tgtEl>
                                          <p:spTgt spid="22530">
                                            <p:txEl>
                                              <p:pRg st="15" end="15"/>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22530">
                                            <p:txEl>
                                              <p:pRg st="16" end="16"/>
                                            </p:txEl>
                                          </p:spTgt>
                                        </p:tgtEl>
                                        <p:attrNameLst>
                                          <p:attrName>style.visibility</p:attrName>
                                        </p:attrNameLst>
                                      </p:cBhvr>
                                      <p:to>
                                        <p:strVal val="visible"/>
                                      </p:to>
                                    </p:set>
                                    <p:animEffect transition="in" filter="fade">
                                      <p:cBhvr>
                                        <p:cTn id="82" dur="500"/>
                                        <p:tgtEl>
                                          <p:spTgt spid="22530">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2678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marL="342900" indent="-342900">
              <a:spcBef>
                <a:spcPct val="0"/>
              </a:spcBef>
              <a:buClrTx/>
            </a:pPr>
            <a:r>
              <a:rPr lang="sr-Cyrl-RS" altLang="en-US" sz="2400" dirty="0">
                <a:latin typeface="Garamond" panose="02020404030301010803" pitchFamily="18" charset="0"/>
              </a:rPr>
              <a:t>Кад год се дефинише генерички тип, аутоматски бива обезбеђен одговоарајући сирови (енг. </a:t>
            </a:r>
            <a:r>
              <a:rPr lang="en-US" altLang="en-US" sz="2400" dirty="0">
                <a:latin typeface="Garamond" panose="02020404030301010803" pitchFamily="18" charset="0"/>
              </a:rPr>
              <a:t>raw</a:t>
            </a:r>
            <a:r>
              <a:rPr lang="sr-Cyrl-RS" altLang="en-US" sz="2400" dirty="0">
                <a:latin typeface="Garamond" panose="02020404030301010803" pitchFamily="18" charset="0"/>
              </a:rPr>
              <a:t>) тип</a:t>
            </a:r>
            <a:r>
              <a:rPr lang="en-US" altLang="en-US" sz="2400" dirty="0">
                <a:latin typeface="Garamond" panose="02020404030301010803" pitchFamily="18" charset="0"/>
              </a:rPr>
              <a:t>.</a:t>
            </a:r>
          </a:p>
          <a:p>
            <a:pPr marL="342900" indent="-342900">
              <a:spcBef>
                <a:spcPct val="0"/>
              </a:spcBef>
              <a:buClrTx/>
            </a:pPr>
            <a:r>
              <a:rPr lang="sr-Cyrl-RS" altLang="en-US" sz="2400" dirty="0">
                <a:latin typeface="Garamond" panose="02020404030301010803" pitchFamily="18" charset="0"/>
              </a:rPr>
              <a:t>Име сировог типа је исто као име генеричког типа, само што су уколоњени параметри који представљају типове. </a:t>
            </a:r>
            <a:endParaRPr lang="sr-Cyrl-RS" altLang="en-US" sz="2400" dirty="0" smtClean="0">
              <a:latin typeface="Garamond" panose="02020404030301010803" pitchFamily="18" charset="0"/>
            </a:endParaRPr>
          </a:p>
          <a:p>
            <a:pPr marL="342900" indent="-342900">
              <a:spcBef>
                <a:spcPct val="0"/>
              </a:spcBef>
              <a:buClrTx/>
            </a:pPr>
            <a:r>
              <a:rPr lang="sr-Cyrl-RS" altLang="en-US" sz="2400" dirty="0" smtClean="0">
                <a:latin typeface="Garamond" panose="02020404030301010803" pitchFamily="18" charset="0"/>
              </a:rPr>
              <a:t>Променљиве </a:t>
            </a:r>
            <a:r>
              <a:rPr lang="sr-Cyrl-RS" altLang="en-US" sz="2400" dirty="0">
                <a:latin typeface="Garamond" panose="02020404030301010803" pitchFamily="18" charset="0"/>
              </a:rPr>
              <a:t>које представљају типове су просто замењене са типовима који их ограничавају или са </a:t>
            </a:r>
            <a:r>
              <a:rPr lang="en-US" altLang="en-US" sz="2400" dirty="0">
                <a:latin typeface="Garamond" panose="02020404030301010803" pitchFamily="18" charset="0"/>
              </a:rPr>
              <a:t>Object </a:t>
            </a:r>
            <a:r>
              <a:rPr lang="sr-Cyrl-RS" altLang="en-US" sz="2400" dirty="0">
                <a:latin typeface="Garamond" panose="02020404030301010803" pitchFamily="18" charset="0"/>
              </a:rPr>
              <a:t>типом (ако за те променљиве није било ограничења</a:t>
            </a:r>
            <a:r>
              <a:rPr lang="en-US" altLang="en-US" sz="2400" dirty="0">
                <a:latin typeface="Garamond" panose="02020404030301010803" pitchFamily="18" charset="0"/>
              </a:rPr>
              <a:t>)</a:t>
            </a:r>
            <a:r>
              <a:rPr lang="sr-Cyrl-RS" altLang="en-US" sz="2400" dirty="0">
                <a:latin typeface="Garamond" panose="02020404030301010803" pitchFamily="18" charset="0"/>
              </a:rPr>
              <a:t>.</a:t>
            </a:r>
            <a:endParaRPr lang="en-US" altLang="en-US" sz="2400" dirty="0">
              <a:latin typeface="Garamond" panose="02020404030301010803"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a:t>
            </a:r>
            <a:r>
              <a:rPr lang="sr-Cyrl-RS" kern="0" dirty="0" smtClean="0">
                <a:solidFill>
                  <a:srgbClr val="0070C0"/>
                </a:solidFill>
              </a:rPr>
              <a:t>виртуелна машина</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801314"/>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spcBef>
                <a:spcPts val="0"/>
              </a:spcBef>
              <a:defRPr/>
            </a:pPr>
            <a:r>
              <a:rPr lang="sr-Cyrl-RS" b="1" dirty="0" smtClean="0">
                <a:latin typeface="Garamond" pitchFamily="18" charset="0"/>
              </a:rPr>
              <a:t>Пример.</a:t>
            </a:r>
          </a:p>
          <a:p>
            <a:pPr>
              <a:spcBef>
                <a:spcPts val="0"/>
              </a:spcBef>
              <a:defRPr/>
            </a:pPr>
            <a:r>
              <a:rPr lang="sr-Cyrl-RS" dirty="0" smtClean="0">
                <a:latin typeface="Garamond" pitchFamily="18" charset="0"/>
              </a:rPr>
              <a:t>Сирови тип </a:t>
            </a:r>
            <a:r>
              <a:rPr lang="sr-Cyrl-RS" sz="2000" dirty="0" smtClean="0">
                <a:latin typeface="+mn-lt"/>
              </a:rPr>
              <a:t>за </a:t>
            </a:r>
            <a:r>
              <a:rPr lang="en-US" sz="2000" dirty="0" smtClean="0">
                <a:latin typeface="+mn-lt"/>
              </a:rPr>
              <a:t>Pair&lt;T</a:t>
            </a:r>
            <a:r>
              <a:rPr lang="en-US" sz="2000" dirty="0">
                <a:latin typeface="+mn-lt"/>
              </a:rPr>
              <a:t>&gt; </a:t>
            </a:r>
            <a:r>
              <a:rPr lang="sr-Cyrl-RS" dirty="0" smtClean="0">
                <a:latin typeface="Garamond" pitchFamily="18" charset="0"/>
              </a:rPr>
              <a:t>има следећи облик</a:t>
            </a:r>
            <a:r>
              <a:rPr lang="en-US" dirty="0" smtClean="0">
                <a:latin typeface="Garamond" pitchFamily="18" charset="0"/>
              </a:rPr>
              <a:t>:</a:t>
            </a:r>
            <a:endParaRPr lang="sr-Cyrl-RS" dirty="0" smtClean="0">
              <a:latin typeface="Garamond" pitchFamily="18" charset="0"/>
            </a:endParaRPr>
          </a:p>
          <a:p>
            <a:pPr>
              <a:spcBef>
                <a:spcPts val="0"/>
              </a:spcBef>
              <a:defRPr/>
            </a:pPr>
            <a:endParaRPr lang="sr-Cyrl-RS" dirty="0" smtClean="0">
              <a:latin typeface="Garamond" pitchFamily="18" charset="0"/>
            </a:endParaRPr>
          </a:p>
          <a:p>
            <a:r>
              <a:rPr lang="sr-Latn-RS" sz="1500" dirty="0">
                <a:solidFill>
                  <a:srgbClr val="8000FF"/>
                </a:solidFill>
                <a:latin typeface="Courier New" panose="02070309020205020404" pitchFamily="49" charset="0"/>
              </a:rPr>
              <a:t>public</a:t>
            </a:r>
            <a:r>
              <a:rPr lang="sr-Latn-RS" sz="1500" dirty="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Pair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Pair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Object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Object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first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second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getFirst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return</a:t>
            </a:r>
            <a:r>
              <a:rPr lang="sr-Latn-RS" sz="1500" dirty="0">
                <a:solidFill>
                  <a:srgbClr val="000000"/>
                </a:solidFill>
                <a:latin typeface="Courier New" panose="02070309020205020404" pitchFamily="49" charset="0"/>
              </a:rPr>
              <a: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Object getSecond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return</a:t>
            </a:r>
            <a:r>
              <a:rPr lang="sr-Latn-RS" sz="1500" dirty="0">
                <a:solidFill>
                  <a:srgbClr val="000000"/>
                </a:solidFill>
                <a:latin typeface="Courier New" panose="02070309020205020404" pitchFamily="49" charset="0"/>
              </a:rPr>
              <a: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setFirst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Object newValue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first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newValue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void</a:t>
            </a:r>
            <a:r>
              <a:rPr lang="sr-Latn-RS" sz="1500" dirty="0">
                <a:solidFill>
                  <a:srgbClr val="000000"/>
                </a:solidFill>
                <a:latin typeface="Courier New" panose="02070309020205020404" pitchFamily="49" charset="0"/>
              </a:rPr>
              <a:t> setSecond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Object newValue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second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newValue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Latn-RS" sz="1500" dirty="0"/>
          </a:p>
          <a:p>
            <a:pPr>
              <a:spcBef>
                <a:spcPts val="0"/>
              </a:spcBef>
              <a:defRPr/>
            </a:pPr>
            <a:endParaRPr lang="sr-Cyrl-RS" dirty="0" smtClean="0">
              <a:latin typeface="Garamond" pitchFamily="18" charset="0"/>
            </a:endParaRPr>
          </a:p>
        </p:txBody>
      </p:sp>
      <p:sp>
        <p:nvSpPr>
          <p:cNvPr id="9" name="Title 1"/>
          <p:cNvSpPr txBox="1">
            <a:spLocks/>
          </p:cNvSpPr>
          <p:nvPr/>
        </p:nvSpPr>
        <p:spPr>
          <a:xfrm>
            <a:off x="1219200" y="549275"/>
            <a:ext cx="79248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a:t>
            </a:r>
            <a:r>
              <a:rPr lang="sr-Cyrl-RS" kern="0" dirty="0" smtClean="0">
                <a:solidFill>
                  <a:srgbClr val="0070C0"/>
                </a:solidFill>
              </a:rPr>
              <a:t>виртуелна машина (2)</a:t>
            </a:r>
            <a:endParaRPr lang="en-US" kern="0" dirty="0">
              <a:solidFill>
                <a:srgbClr val="0070C0"/>
              </a:solidFill>
            </a:endParaRPr>
          </a:p>
        </p:txBody>
      </p:sp>
      <p:sp>
        <p:nvSpPr>
          <p:cNvPr id="2" name="Rectangle 1"/>
          <p:cNvSpPr/>
          <p:nvPr/>
        </p:nvSpPr>
        <p:spPr>
          <a:xfrm>
            <a:off x="381000" y="2514600"/>
            <a:ext cx="8001000" cy="3276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2530">
                                            <p:txEl>
                                              <p:pRg st="1" end="1"/>
                                            </p:txEl>
                                          </p:spTgt>
                                        </p:tgtEl>
                                        <p:attrNameLst>
                                          <p:attrName>style.visibility</p:attrName>
                                        </p:attrNameLst>
                                      </p:cBhvr>
                                      <p:to>
                                        <p:strVal val="visible"/>
                                      </p:to>
                                    </p:set>
                                    <p:animEffect transition="in" filter="fade">
                                      <p:cBhvr>
                                        <p:cTn id="10" dur="500"/>
                                        <p:tgtEl>
                                          <p:spTgt spid="22530">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2530">
                                            <p:txEl>
                                              <p:pRg st="3" end="3"/>
                                            </p:txEl>
                                          </p:spTgt>
                                        </p:tgtEl>
                                        <p:attrNameLst>
                                          <p:attrName>style.visibility</p:attrName>
                                        </p:attrNameLst>
                                      </p:cBhvr>
                                      <p:to>
                                        <p:strVal val="visible"/>
                                      </p:to>
                                    </p:set>
                                    <p:animEffect transition="in" filter="fade">
                                      <p:cBhvr>
                                        <p:cTn id="13" dur="500"/>
                                        <p:tgtEl>
                                          <p:spTgt spid="22530">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2530">
                                            <p:txEl>
                                              <p:pRg st="4" end="4"/>
                                            </p:txEl>
                                          </p:spTgt>
                                        </p:tgtEl>
                                        <p:attrNameLst>
                                          <p:attrName>style.visibility</p:attrName>
                                        </p:attrNameLst>
                                      </p:cBhvr>
                                      <p:to>
                                        <p:strVal val="visible"/>
                                      </p:to>
                                    </p:set>
                                    <p:animEffect transition="in" filter="fade">
                                      <p:cBhvr>
                                        <p:cTn id="16" dur="500"/>
                                        <p:tgtEl>
                                          <p:spTgt spid="22530">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2530">
                                            <p:txEl>
                                              <p:pRg st="5" end="5"/>
                                            </p:txEl>
                                          </p:spTgt>
                                        </p:tgtEl>
                                        <p:attrNameLst>
                                          <p:attrName>style.visibility</p:attrName>
                                        </p:attrNameLst>
                                      </p:cBhvr>
                                      <p:to>
                                        <p:strVal val="visible"/>
                                      </p:to>
                                    </p:set>
                                    <p:animEffect transition="in" filter="fade">
                                      <p:cBhvr>
                                        <p:cTn id="19" dur="500"/>
                                        <p:tgtEl>
                                          <p:spTgt spid="22530">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2530">
                                            <p:txEl>
                                              <p:pRg st="7" end="7"/>
                                            </p:txEl>
                                          </p:spTgt>
                                        </p:tgtEl>
                                        <p:attrNameLst>
                                          <p:attrName>style.visibility</p:attrName>
                                        </p:attrNameLst>
                                      </p:cBhvr>
                                      <p:to>
                                        <p:strVal val="visible"/>
                                      </p:to>
                                    </p:set>
                                    <p:animEffect transition="in" filter="fade">
                                      <p:cBhvr>
                                        <p:cTn id="22" dur="500"/>
                                        <p:tgtEl>
                                          <p:spTgt spid="22530">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2530">
                                            <p:txEl>
                                              <p:pRg st="8" end="8"/>
                                            </p:txEl>
                                          </p:spTgt>
                                        </p:tgtEl>
                                        <p:attrNameLst>
                                          <p:attrName>style.visibility</p:attrName>
                                        </p:attrNameLst>
                                      </p:cBhvr>
                                      <p:to>
                                        <p:strVal val="visible"/>
                                      </p:to>
                                    </p:set>
                                    <p:animEffect transition="in" filter="fade">
                                      <p:cBhvr>
                                        <p:cTn id="25" dur="500"/>
                                        <p:tgtEl>
                                          <p:spTgt spid="22530">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22530">
                                            <p:txEl>
                                              <p:pRg st="9" end="9"/>
                                            </p:txEl>
                                          </p:spTgt>
                                        </p:tgtEl>
                                        <p:attrNameLst>
                                          <p:attrName>style.visibility</p:attrName>
                                        </p:attrNameLst>
                                      </p:cBhvr>
                                      <p:to>
                                        <p:strVal val="visible"/>
                                      </p:to>
                                    </p:set>
                                    <p:animEffect transition="in" filter="fade">
                                      <p:cBhvr>
                                        <p:cTn id="28" dur="500"/>
                                        <p:tgtEl>
                                          <p:spTgt spid="22530">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2530">
                                            <p:txEl>
                                              <p:pRg st="10" end="10"/>
                                            </p:txEl>
                                          </p:spTgt>
                                        </p:tgtEl>
                                        <p:attrNameLst>
                                          <p:attrName>style.visibility</p:attrName>
                                        </p:attrNameLst>
                                      </p:cBhvr>
                                      <p:to>
                                        <p:strVal val="visible"/>
                                      </p:to>
                                    </p:set>
                                    <p:animEffect transition="in" filter="fade">
                                      <p:cBhvr>
                                        <p:cTn id="31" dur="500"/>
                                        <p:tgtEl>
                                          <p:spTgt spid="22530">
                                            <p:txEl>
                                              <p:pRg st="10" end="1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2530">
                                            <p:txEl>
                                              <p:pRg st="12" end="12"/>
                                            </p:txEl>
                                          </p:spTgt>
                                        </p:tgtEl>
                                        <p:attrNameLst>
                                          <p:attrName>style.visibility</p:attrName>
                                        </p:attrNameLst>
                                      </p:cBhvr>
                                      <p:to>
                                        <p:strVal val="visible"/>
                                      </p:to>
                                    </p:set>
                                    <p:animEffect transition="in" filter="fade">
                                      <p:cBhvr>
                                        <p:cTn id="34" dur="500"/>
                                        <p:tgtEl>
                                          <p:spTgt spid="22530">
                                            <p:txEl>
                                              <p:pRg st="12" end="12"/>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22530">
                                            <p:txEl>
                                              <p:pRg st="13" end="13"/>
                                            </p:txEl>
                                          </p:spTgt>
                                        </p:tgtEl>
                                        <p:attrNameLst>
                                          <p:attrName>style.visibility</p:attrName>
                                        </p:attrNameLst>
                                      </p:cBhvr>
                                      <p:to>
                                        <p:strVal val="visible"/>
                                      </p:to>
                                    </p:set>
                                    <p:animEffect transition="in" filter="fade">
                                      <p:cBhvr>
                                        <p:cTn id="37" dur="500"/>
                                        <p:tgtEl>
                                          <p:spTgt spid="22530">
                                            <p:txEl>
                                              <p:pRg st="13" end="13"/>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22530">
                                            <p:txEl>
                                              <p:pRg st="14" end="14"/>
                                            </p:txEl>
                                          </p:spTgt>
                                        </p:tgtEl>
                                        <p:attrNameLst>
                                          <p:attrName>style.visibility</p:attrName>
                                        </p:attrNameLst>
                                      </p:cBhvr>
                                      <p:to>
                                        <p:strVal val="visible"/>
                                      </p:to>
                                    </p:set>
                                    <p:animEffect transition="in" filter="fade">
                                      <p:cBhvr>
                                        <p:cTn id="40" dur="500"/>
                                        <p:tgtEl>
                                          <p:spTgt spid="22530">
                                            <p:txEl>
                                              <p:pRg st="14" end="14"/>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22530">
                                            <p:txEl>
                                              <p:pRg st="15" end="15"/>
                                            </p:txEl>
                                          </p:spTgt>
                                        </p:tgtEl>
                                        <p:attrNameLst>
                                          <p:attrName>style.visibility</p:attrName>
                                        </p:attrNameLst>
                                      </p:cBhvr>
                                      <p:to>
                                        <p:strVal val="visible"/>
                                      </p:to>
                                    </p:set>
                                    <p:animEffect transition="in" filter="fade">
                                      <p:cBhvr>
                                        <p:cTn id="43" dur="500"/>
                                        <p:tgtEl>
                                          <p:spTgt spid="22530">
                                            <p:txEl>
                                              <p:pRg st="15" end="15"/>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22530">
                                            <p:txEl>
                                              <p:pRg st="16" end="16"/>
                                            </p:txEl>
                                          </p:spTgt>
                                        </p:tgtEl>
                                        <p:attrNameLst>
                                          <p:attrName>style.visibility</p:attrName>
                                        </p:attrNameLst>
                                      </p:cBhvr>
                                      <p:to>
                                        <p:strVal val="visible"/>
                                      </p:to>
                                    </p:set>
                                    <p:animEffect transition="in" filter="fade">
                                      <p:cBhvr>
                                        <p:cTn id="46" dur="500"/>
                                        <p:tgtEl>
                                          <p:spTgt spid="22530">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89364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a:latin typeface="Garamond" pitchFamily="18" charset="0"/>
              </a:rPr>
              <a:t>Понекад променљива служи за чување вредности из ограниченог скупа. </a:t>
            </a:r>
            <a:r>
              <a:rPr lang="x-none" dirty="0" smtClean="0">
                <a:latin typeface="Garamond" pitchFamily="18" charset="0"/>
              </a:rPr>
              <a:t>На </a:t>
            </a:r>
            <a:r>
              <a:rPr lang="x-none" dirty="0" smtClean="0">
                <a:latin typeface="Garamond" pitchFamily="18" charset="0"/>
              </a:rPr>
              <a:t>пример, </a:t>
            </a:r>
            <a:r>
              <a:rPr lang="x-none" dirty="0">
                <a:latin typeface="Garamond" pitchFamily="18" charset="0"/>
              </a:rPr>
              <a:t>можда </a:t>
            </a:r>
            <a:r>
              <a:rPr lang="x-none" dirty="0" smtClean="0">
                <a:latin typeface="Garamond" pitchFamily="18" charset="0"/>
              </a:rPr>
              <a:t>се продаје одећа </a:t>
            </a:r>
            <a:r>
              <a:rPr lang="x-none" dirty="0">
                <a:latin typeface="Garamond" pitchFamily="18" charset="0"/>
              </a:rPr>
              <a:t>у </a:t>
            </a:r>
            <a:r>
              <a:rPr lang="x-none" dirty="0" smtClean="0">
                <a:latin typeface="Garamond" pitchFamily="18" charset="0"/>
              </a:rPr>
              <a:t>четири </a:t>
            </a:r>
            <a:r>
              <a:rPr lang="x-none" dirty="0">
                <a:latin typeface="Garamond" pitchFamily="18" charset="0"/>
              </a:rPr>
              <a:t>величине: </a:t>
            </a:r>
            <a:r>
              <a:rPr lang="en-US" dirty="0">
                <a:latin typeface="Garamond" pitchFamily="18" charset="0"/>
              </a:rPr>
              <a:t>small, medium, large </a:t>
            </a:r>
            <a:r>
              <a:rPr lang="x-none" dirty="0">
                <a:latin typeface="Garamond" pitchFamily="18" charset="0"/>
              </a:rPr>
              <a:t>и </a:t>
            </a:r>
            <a:r>
              <a:rPr lang="en-US" dirty="0">
                <a:latin typeface="Garamond" pitchFamily="18" charset="0"/>
              </a:rPr>
              <a:t>extra large. </a:t>
            </a:r>
            <a:endParaRPr lang="sr-Latn-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Наравно</a:t>
            </a:r>
            <a:r>
              <a:rPr lang="x-none" dirty="0">
                <a:latin typeface="Garamond" pitchFamily="18" charset="0"/>
              </a:rPr>
              <a:t>, </a:t>
            </a:r>
            <a:r>
              <a:rPr lang="x-none" dirty="0" smtClean="0">
                <a:latin typeface="Garamond" pitchFamily="18" charset="0"/>
              </a:rPr>
              <a:t>ове величине се могу кодирати целим </a:t>
            </a:r>
            <a:r>
              <a:rPr lang="x-none" dirty="0">
                <a:latin typeface="Garamond" pitchFamily="18" charset="0"/>
              </a:rPr>
              <a:t>бројевима 1, 2, 3, 4 или </a:t>
            </a:r>
            <a:r>
              <a:rPr lang="x-none" dirty="0" smtClean="0">
                <a:latin typeface="Garamond" pitchFamily="18" charset="0"/>
              </a:rPr>
              <a:t>знацима </a:t>
            </a:r>
            <a:r>
              <a:rPr lang="en-US" dirty="0" smtClean="0">
                <a:latin typeface="Garamond" pitchFamily="18" charset="0"/>
              </a:rPr>
              <a:t>S</a:t>
            </a:r>
            <a:r>
              <a:rPr lang="en-US" dirty="0">
                <a:latin typeface="Garamond" pitchFamily="18" charset="0"/>
              </a:rPr>
              <a:t>, M, L, X. </a:t>
            </a:r>
            <a:r>
              <a:rPr lang="x-none" dirty="0" smtClean="0">
                <a:latin typeface="Garamond" pitchFamily="18" charset="0"/>
              </a:rPr>
              <a:t>Али </a:t>
            </a:r>
            <a:r>
              <a:rPr lang="x-none" dirty="0">
                <a:latin typeface="Garamond" pitchFamily="18" charset="0"/>
              </a:rPr>
              <a:t>такав приступ је склон грешкама. </a:t>
            </a:r>
            <a:r>
              <a:rPr lang="sr-Cyrl-RS" dirty="0" smtClean="0">
                <a:latin typeface="Garamond" pitchFamily="18" charset="0"/>
              </a:rPr>
              <a:t>Може се </a:t>
            </a:r>
            <a:r>
              <a:rPr lang="x-none" dirty="0" smtClean="0">
                <a:latin typeface="Garamond" pitchFamily="18" charset="0"/>
              </a:rPr>
              <a:t>догодити </a:t>
            </a:r>
            <a:r>
              <a:rPr lang="x-none" dirty="0" smtClean="0">
                <a:latin typeface="Garamond" pitchFamily="18" charset="0"/>
              </a:rPr>
              <a:t>да </a:t>
            </a:r>
            <a:r>
              <a:rPr lang="x-none" dirty="0">
                <a:latin typeface="Garamond" pitchFamily="18" charset="0"/>
              </a:rPr>
              <a:t>променљива добије погрешну вредност (попут 0 или </a:t>
            </a:r>
            <a:r>
              <a:rPr lang="en-US" dirty="0">
                <a:latin typeface="Garamond" pitchFamily="18" charset="0"/>
              </a:rPr>
              <a:t>m).</a:t>
            </a:r>
          </a:p>
          <a:p>
            <a:pPr marL="342900" indent="-342900">
              <a:spcBef>
                <a:spcPts val="600"/>
              </a:spcBef>
              <a:buFont typeface="Arial" panose="020B0604020202020204" pitchFamily="34" charset="0"/>
              <a:buChar char="•"/>
              <a:defRPr/>
            </a:pPr>
            <a:r>
              <a:rPr lang="sr-Cyrl-RS" dirty="0" smtClean="0">
                <a:latin typeface="Garamond" pitchFamily="18" charset="0"/>
              </a:rPr>
              <a:t>У </a:t>
            </a:r>
            <a:r>
              <a:rPr lang="x-none" dirty="0" smtClean="0">
                <a:latin typeface="Garamond" pitchFamily="18" charset="0"/>
              </a:rPr>
              <a:t>Јави </a:t>
            </a:r>
            <a:r>
              <a:rPr lang="sr-Cyrl-RS" dirty="0" smtClean="0">
                <a:latin typeface="Garamond" pitchFamily="18" charset="0"/>
              </a:rPr>
              <a:t>је могуће </a:t>
            </a:r>
            <a:r>
              <a:rPr lang="x-none" dirty="0" smtClean="0">
                <a:latin typeface="Garamond" pitchFamily="18" charset="0"/>
              </a:rPr>
              <a:t>дефинисати </a:t>
            </a:r>
            <a:r>
              <a:rPr lang="x-none" dirty="0">
                <a:latin typeface="Garamond" pitchFamily="18" charset="0"/>
              </a:rPr>
              <a:t>сопствени </a:t>
            </a:r>
            <a:r>
              <a:rPr lang="x-none" dirty="0" smtClean="0">
                <a:latin typeface="Garamond" pitchFamily="18" charset="0"/>
              </a:rPr>
              <a:t>енумерисани тип. </a:t>
            </a:r>
            <a:r>
              <a:rPr lang="x-none" dirty="0">
                <a:latin typeface="Garamond" pitchFamily="18" charset="0"/>
              </a:rPr>
              <a:t>Такав тип има коначан </a:t>
            </a:r>
            <a:r>
              <a:rPr lang="x-none" dirty="0" smtClean="0">
                <a:latin typeface="Garamond" pitchFamily="18" charset="0"/>
              </a:rPr>
              <a:t>број</a:t>
            </a:r>
            <a:r>
              <a:rPr lang="en-US" dirty="0" smtClean="0">
                <a:latin typeface="Garamond" pitchFamily="18" charset="0"/>
              </a:rPr>
              <a:t> </a:t>
            </a:r>
            <a:r>
              <a:rPr lang="x-none" dirty="0" smtClean="0">
                <a:latin typeface="Garamond" pitchFamily="18" charset="0"/>
              </a:rPr>
              <a:t>именованих </a:t>
            </a:r>
            <a:r>
              <a:rPr lang="x-none" dirty="0">
                <a:latin typeface="Garamond" pitchFamily="18" charset="0"/>
              </a:rPr>
              <a:t>вредности. </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На пример, за претходно описану ситуацију уводи се енумерисани тип</a:t>
            </a:r>
            <a:r>
              <a:rPr lang="x-none" dirty="0" smtClean="0">
                <a:latin typeface="Garamond" pitchFamily="18" charset="0"/>
              </a:rPr>
              <a:t>:</a:t>
            </a:r>
            <a:endParaRPr lang="x-none" dirty="0">
              <a:latin typeface="Garamond" pitchFamily="18" charset="0"/>
            </a:endParaRPr>
          </a:p>
          <a:p>
            <a:r>
              <a:rPr lang="sr-Latn-RS" sz="1800" dirty="0" smtClean="0">
                <a:latin typeface="+mn-lt"/>
              </a:rPr>
              <a:t>	</a:t>
            </a:r>
            <a:endParaRPr lang="sr-Cyrl-RS" sz="1800" dirty="0" smtClean="0">
              <a:latin typeface="+mn-lt"/>
            </a:endParaRPr>
          </a:p>
          <a:p>
            <a:r>
              <a:rPr lang="sr-Cyrl-RS" sz="1800" dirty="0">
                <a:solidFill>
                  <a:srgbClr val="8000FF"/>
                </a:solidFill>
                <a:latin typeface="+mn-lt"/>
              </a:rPr>
              <a:t>	</a:t>
            </a:r>
            <a:r>
              <a:rPr lang="sr-Latn-RS" sz="1500" dirty="0" smtClean="0">
                <a:solidFill>
                  <a:srgbClr val="8000FF"/>
                </a:solidFill>
                <a:latin typeface="Courier New" panose="02070309020205020404" pitchFamily="49" charset="0"/>
              </a:rPr>
              <a:t>enum</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Velicina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SMALL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MEDIUM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LARGE</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EXTRA_LARGE</a:t>
            </a:r>
            <a:r>
              <a:rPr lang="sr-Latn-RS" sz="1500" b="1" dirty="0" smtClean="0">
                <a:solidFill>
                  <a:srgbClr val="000080"/>
                </a:solidFill>
                <a:latin typeface="Courier New" panose="02070309020205020404" pitchFamily="49" charset="0"/>
              </a:rPr>
              <a:t>};</a:t>
            </a:r>
            <a:endParaRPr lang="sr-Latn-RS" sz="1500" dirty="0"/>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a:t>
            </a:r>
            <a:endParaRPr lang="en-US" kern="0" dirty="0">
              <a:solidFill>
                <a:srgbClr val="0070C0"/>
              </a:solidFill>
            </a:endParaRPr>
          </a:p>
        </p:txBody>
      </p:sp>
      <p:sp>
        <p:nvSpPr>
          <p:cNvPr id="2" name="Rectangle 1"/>
          <p:cNvSpPr/>
          <p:nvPr/>
        </p:nvSpPr>
        <p:spPr>
          <a:xfrm>
            <a:off x="1143000" y="5943600"/>
            <a:ext cx="6019800" cy="457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blinds(horizontal)">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22" dur="500"/>
                                        <p:tgtEl>
                                          <p:spTgt spid="2253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7" dur="500"/>
                                        <p:tgtEl>
                                          <p:spTgt spid="225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32"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152400" y="1371600"/>
            <a:ext cx="8915400" cy="6294031"/>
          </a:xfrm>
          <a:prstGeom prst="rect">
            <a:avLst/>
          </a:prstGeom>
          <a:noFill/>
          <a:ln>
            <a:noFill/>
          </a:ln>
          <a:extLst/>
        </p:spPr>
        <p:txBody>
          <a:bodyPr wrap="square">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0"/>
              </a:spcBef>
              <a:buFont typeface="Arial" panose="020B0604020202020204" pitchFamily="34" charset="0"/>
              <a:buChar char="•"/>
              <a:defRPr/>
            </a:pPr>
            <a:r>
              <a:rPr lang="sr-Cyrl-RS" dirty="0" smtClean="0">
                <a:latin typeface="Garamond" pitchFamily="18" charset="0"/>
              </a:rPr>
              <a:t>У претходном примеру параметар</a:t>
            </a:r>
            <a:r>
              <a:rPr lang="en-US" dirty="0" smtClean="0">
                <a:latin typeface="Garamond" pitchFamily="18" charset="0"/>
              </a:rPr>
              <a:t> </a:t>
            </a:r>
            <a:r>
              <a:rPr lang="en-US" sz="1800" dirty="0">
                <a:latin typeface="+mn-lt"/>
              </a:rPr>
              <a:t>T</a:t>
            </a:r>
            <a:r>
              <a:rPr lang="en-US" dirty="0">
                <a:latin typeface="Garamond" pitchFamily="18" charset="0"/>
              </a:rPr>
              <a:t> </a:t>
            </a:r>
            <a:r>
              <a:rPr lang="sr-Cyrl-RS" dirty="0" smtClean="0">
                <a:latin typeface="Garamond" pitchFamily="18" charset="0"/>
              </a:rPr>
              <a:t>није био ограничен, па је стога он једноставно замењен са класом</a:t>
            </a:r>
            <a:r>
              <a:rPr lang="en-US" dirty="0" smtClean="0">
                <a:latin typeface="Garamond" pitchFamily="18" charset="0"/>
              </a:rPr>
              <a:t> </a:t>
            </a:r>
            <a:r>
              <a:rPr lang="sr-Cyrl-RS" dirty="0" smtClean="0">
                <a:latin typeface="Garamond" pitchFamily="18" charset="0"/>
              </a:rPr>
              <a:t>тј. типом </a:t>
            </a:r>
            <a:r>
              <a:rPr lang="en-US" sz="1800" dirty="0" smtClean="0">
                <a:latin typeface="+mn-lt"/>
              </a:rPr>
              <a:t>Object</a:t>
            </a:r>
            <a:r>
              <a:rPr lang="en-US" dirty="0">
                <a:latin typeface="Garamond" pitchFamily="18" charset="0"/>
              </a:rPr>
              <a:t>.</a:t>
            </a:r>
          </a:p>
          <a:p>
            <a:pPr marL="342900" indent="-342900">
              <a:spcBef>
                <a:spcPts val="0"/>
              </a:spcBef>
              <a:buFont typeface="Arial" panose="020B0604020202020204" pitchFamily="34" charset="0"/>
              <a:buChar char="•"/>
              <a:defRPr/>
            </a:pPr>
            <a:r>
              <a:rPr lang="sr-Cyrl-RS" dirty="0" smtClean="0">
                <a:latin typeface="Garamond" pitchFamily="18" charset="0"/>
              </a:rPr>
              <a:t>Мада програм може садржати различите врсте парова, као што су </a:t>
            </a:r>
            <a:r>
              <a:rPr lang="en-US" sz="1800" dirty="0" smtClean="0">
                <a:latin typeface="+mn-lt"/>
              </a:rPr>
              <a:t>Pair&lt;String</a:t>
            </a:r>
            <a:r>
              <a:rPr lang="en-US" sz="1800" dirty="0">
                <a:latin typeface="+mn-lt"/>
              </a:rPr>
              <a:t>&gt;</a:t>
            </a:r>
            <a:r>
              <a:rPr lang="en-US" dirty="0">
                <a:latin typeface="Garamond" pitchFamily="18" charset="0"/>
              </a:rPr>
              <a:t> </a:t>
            </a:r>
            <a:r>
              <a:rPr lang="sr-Cyrl-RS" dirty="0" smtClean="0">
                <a:latin typeface="Garamond" pitchFamily="18" charset="0"/>
              </a:rPr>
              <a:t>или</a:t>
            </a:r>
            <a:r>
              <a:rPr lang="en-US" dirty="0" smtClean="0">
                <a:latin typeface="Garamond" pitchFamily="18" charset="0"/>
              </a:rPr>
              <a:t> </a:t>
            </a:r>
            <a:r>
              <a:rPr lang="en-US" sz="1800" dirty="0" smtClean="0">
                <a:latin typeface="+mn-lt"/>
              </a:rPr>
              <a:t>Pair&lt;</a:t>
            </a:r>
            <a:r>
              <a:rPr lang="en-US" sz="1800" dirty="0" err="1" smtClean="0">
                <a:latin typeface="+mn-lt"/>
              </a:rPr>
              <a:t>GregorianCalendar</a:t>
            </a:r>
            <a:r>
              <a:rPr lang="en-US" sz="1800" dirty="0">
                <a:latin typeface="+mn-lt"/>
              </a:rPr>
              <a:t>&gt;</a:t>
            </a:r>
            <a:r>
              <a:rPr lang="en-US" dirty="0">
                <a:latin typeface="Garamond" pitchFamily="18" charset="0"/>
              </a:rPr>
              <a:t>, </a:t>
            </a:r>
            <a:r>
              <a:rPr lang="sr-Cyrl-RS" dirty="0" smtClean="0">
                <a:latin typeface="Garamond" pitchFamily="18" charset="0"/>
              </a:rPr>
              <a:t>током превођења сви они буду преведени у сирове</a:t>
            </a:r>
            <a:r>
              <a:rPr lang="en-US" dirty="0" smtClean="0">
                <a:latin typeface="Garamond" pitchFamily="18" charset="0"/>
              </a:rPr>
              <a:t> </a:t>
            </a:r>
            <a:r>
              <a:rPr lang="en-US" sz="1800" dirty="0">
                <a:latin typeface="+mn-lt"/>
              </a:rPr>
              <a:t>Pair</a:t>
            </a:r>
            <a:r>
              <a:rPr lang="en-US" sz="1800" dirty="0">
                <a:latin typeface="Garamond" pitchFamily="18" charset="0"/>
              </a:rPr>
              <a:t> </a:t>
            </a:r>
            <a:r>
              <a:rPr lang="sr-Cyrl-RS" dirty="0" smtClean="0">
                <a:latin typeface="Garamond" pitchFamily="18" charset="0"/>
              </a:rPr>
              <a:t>типове</a:t>
            </a:r>
            <a:r>
              <a:rPr lang="en-US" dirty="0" smtClean="0">
                <a:latin typeface="Garamond" pitchFamily="18" charset="0"/>
              </a:rPr>
              <a:t>.</a:t>
            </a:r>
            <a:endParaRPr lang="sr-Cyrl-RS" dirty="0" smtClean="0">
              <a:latin typeface="Garamond" pitchFamily="18" charset="0"/>
            </a:endParaRPr>
          </a:p>
          <a:p>
            <a:pPr marL="342900" indent="-342900">
              <a:spcBef>
                <a:spcPts val="0"/>
              </a:spcBef>
              <a:buFont typeface="Arial" panose="020B0604020202020204" pitchFamily="34" charset="0"/>
              <a:buChar char="•"/>
              <a:defRPr/>
            </a:pPr>
            <a:r>
              <a:rPr lang="sr-Cyrl-RS" b="1" dirty="0" smtClean="0">
                <a:latin typeface="Garamond" pitchFamily="18" charset="0"/>
              </a:rPr>
              <a:t>Пример. </a:t>
            </a:r>
            <a:r>
              <a:rPr lang="sr-Cyrl-RS" dirty="0" smtClean="0">
                <a:latin typeface="Garamond" pitchFamily="18" charset="0"/>
              </a:rPr>
              <a:t>Претпоставимо </a:t>
            </a:r>
            <a:r>
              <a:rPr lang="sr-Cyrl-RS" dirty="0" smtClean="0">
                <a:latin typeface="Garamond" pitchFamily="18" charset="0"/>
              </a:rPr>
              <a:t>да је донекле другачије дефинисан тип</a:t>
            </a:r>
            <a:r>
              <a:rPr lang="en-US" dirty="0" smtClean="0">
                <a:latin typeface="Garamond" pitchFamily="18" charset="0"/>
              </a:rPr>
              <a:t>:</a:t>
            </a:r>
            <a:endParaRPr lang="sr-Cyrl-RS" sz="1500" dirty="0" smtClean="0">
              <a:solidFill>
                <a:srgbClr val="8000FF"/>
              </a:solidFill>
              <a:latin typeface="Courier New" panose="02070309020205020404" pitchFamily="49" charset="0"/>
            </a:endParaRPr>
          </a:p>
          <a:p>
            <a:r>
              <a:rPr lang="sr-Cyrl-RS" sz="1500" dirty="0" smtClean="0">
                <a:solidFill>
                  <a:srgbClr val="8000FF"/>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8000FF"/>
                </a:solidFill>
                <a:latin typeface="Courier New" panose="02070309020205020404" pitchFamily="49" charset="0"/>
              </a:rPr>
              <a:t>class</a:t>
            </a:r>
            <a:r>
              <a:rPr lang="sr-Latn-RS" sz="1400" dirty="0">
                <a:solidFill>
                  <a:srgbClr val="000000"/>
                </a:solidFill>
                <a:latin typeface="Courier New" panose="02070309020205020404" pitchFamily="49" charset="0"/>
              </a:rPr>
              <a:t> Interval</a:t>
            </a:r>
            <a:r>
              <a:rPr lang="sr-Latn-RS" sz="1400" b="1" dirty="0">
                <a:solidFill>
                  <a:srgbClr val="000080"/>
                </a:solidFill>
                <a:latin typeface="Courier New" panose="02070309020205020404" pitchFamily="49" charset="0"/>
              </a:rPr>
              <a:t>&lt;</a:t>
            </a:r>
            <a:r>
              <a:rPr lang="sr-Latn-RS" sz="1400" dirty="0">
                <a:solidFill>
                  <a:srgbClr val="000000"/>
                </a:solidFill>
                <a:latin typeface="Courier New" panose="02070309020205020404" pitchFamily="49" charset="0"/>
              </a:rPr>
              <a:t>T </a:t>
            </a:r>
            <a:r>
              <a:rPr lang="sr-Latn-RS" sz="1400" b="1" dirty="0">
                <a:solidFill>
                  <a:srgbClr val="0000FF"/>
                </a:solidFill>
                <a:latin typeface="Courier New" panose="02070309020205020404" pitchFamily="49" charset="0"/>
              </a:rPr>
              <a:t>extends</a:t>
            </a:r>
            <a:r>
              <a:rPr lang="sr-Latn-RS" sz="1400" dirty="0">
                <a:solidFill>
                  <a:srgbClr val="000000"/>
                </a:solidFill>
                <a:latin typeface="Courier New" panose="02070309020205020404" pitchFamily="49" charset="0"/>
              </a:rPr>
              <a:t> Comparable </a:t>
            </a:r>
            <a:r>
              <a:rPr lang="sr-Latn-RS" sz="1400" b="1" dirty="0">
                <a:solidFill>
                  <a:srgbClr val="000080"/>
                </a:solidFill>
                <a:latin typeface="Courier New" panose="02070309020205020404" pitchFamily="49" charset="0"/>
              </a:rPr>
              <a:t>&amp;</a:t>
            </a:r>
            <a:r>
              <a:rPr lang="sr-Latn-RS" sz="1400" dirty="0">
                <a:solidFill>
                  <a:srgbClr val="000000"/>
                </a:solidFill>
                <a:latin typeface="Courier New" panose="02070309020205020404" pitchFamily="49" charset="0"/>
              </a:rPr>
              <a:t> Serializable</a:t>
            </a:r>
            <a:r>
              <a:rPr lang="sr-Latn-RS" sz="1400" b="1" dirty="0">
                <a:solidFill>
                  <a:srgbClr val="000080"/>
                </a:solidFill>
                <a:latin typeface="Courier New" panose="02070309020205020404" pitchFamily="49" charset="0"/>
              </a:rPr>
              <a:t>&gt;</a:t>
            </a:r>
            <a:r>
              <a:rPr lang="sr-Latn-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b="1" dirty="0" smtClean="0">
                <a:solidFill>
                  <a:srgbClr val="0000FF"/>
                </a:solidFill>
                <a:latin typeface="Courier New" panose="02070309020205020404" pitchFamily="49" charset="0"/>
              </a:rPr>
              <a:t>implements</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Serializable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private</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 lower</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private</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T upper</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endParaRPr lang="sr-Cyrl-RS" sz="1400" dirty="0">
              <a:solidFill>
                <a:srgbClr val="000000"/>
              </a:solidFill>
              <a:latin typeface="Courier New" panose="02070309020205020404" pitchFamily="49" charset="0"/>
            </a:endParaRPr>
          </a:p>
          <a:p>
            <a:r>
              <a:rPr lang="sr-Cyrl-RS" sz="1400" dirty="0" smtClean="0">
                <a:solidFill>
                  <a:srgbClr val="000000"/>
                </a:solidFill>
                <a:latin typeface="Courier New" panose="02070309020205020404" pitchFamily="49" charset="0"/>
              </a:rPr>
              <a:t>		</a:t>
            </a:r>
            <a:r>
              <a:rPr lang="sr-Latn-RS" sz="1400" dirty="0" smtClean="0">
                <a:solidFill>
                  <a:srgbClr val="8000FF"/>
                </a:solidFill>
                <a:latin typeface="Courier New" panose="02070309020205020404" pitchFamily="49" charset="0"/>
              </a:rPr>
              <a:t>public</a:t>
            </a:r>
            <a:r>
              <a:rPr lang="sr-Latn-RS" sz="1400" dirty="0" smtClean="0">
                <a:solidFill>
                  <a:srgbClr val="000000"/>
                </a:solidFill>
                <a:latin typeface="Courier New" panose="02070309020205020404" pitchFamily="49" charset="0"/>
              </a:rPr>
              <a:t> </a:t>
            </a:r>
            <a:r>
              <a:rPr lang="sr-Latn-RS" sz="1400" dirty="0">
                <a:solidFill>
                  <a:srgbClr val="000000"/>
                </a:solidFill>
                <a:latin typeface="Courier New" panose="02070309020205020404" pitchFamily="49" charset="0"/>
              </a:rPr>
              <a:t>Interval</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T first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T second</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Cyrl-RS" sz="1400" b="1" dirty="0" smtClean="0">
                <a:solidFill>
                  <a:srgbClr val="000000"/>
                </a:solidFill>
                <a:latin typeface="Courier New" panose="02070309020205020404" pitchFamily="49" charset="0"/>
              </a:rPr>
              <a:t>		</a:t>
            </a:r>
            <a:r>
              <a:rPr lang="sr-Latn-RS" sz="1400" b="1" dirty="0" smtClean="0">
                <a:solidFill>
                  <a:srgbClr val="0000FF"/>
                </a:solidFill>
                <a:latin typeface="Courier New" panose="02070309020205020404" pitchFamily="49" charset="0"/>
              </a:rPr>
              <a:t>if</a:t>
            </a:r>
            <a:r>
              <a:rPr lang="sr-Latn-RS" sz="1400" dirty="0" smtClean="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first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compareTo</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second</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&lt;=</a:t>
            </a:r>
            <a:r>
              <a:rPr lang="sr-Latn-RS" sz="1400" dirty="0">
                <a:solidFill>
                  <a:srgbClr val="000000"/>
                </a:solidFill>
                <a:latin typeface="Courier New" panose="02070309020205020404" pitchFamily="49" charset="0"/>
              </a:rPr>
              <a:t> </a:t>
            </a:r>
            <a:r>
              <a:rPr lang="sr-Latn-RS" sz="1400" dirty="0">
                <a:solidFill>
                  <a:srgbClr val="FF8000"/>
                </a:solidFill>
                <a:latin typeface="Courier New" panose="02070309020205020404" pitchFamily="49" charset="0"/>
              </a:rPr>
              <a:t>0</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0000"/>
                </a:solidFill>
                <a:latin typeface="Courier New" panose="02070309020205020404" pitchFamily="49" charset="0"/>
              </a:rPr>
              <a:t>lower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first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0000"/>
                </a:solidFill>
                <a:latin typeface="Courier New" panose="02070309020205020404" pitchFamily="49" charset="0"/>
              </a:rPr>
              <a:t>upper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second</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Cyrl-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r>
              <a:rPr lang="sr-Latn-RS" sz="1400" b="1" dirty="0">
                <a:solidFill>
                  <a:srgbClr val="0000FF"/>
                </a:solidFill>
                <a:latin typeface="Courier New" panose="02070309020205020404" pitchFamily="49" charset="0"/>
              </a:rPr>
              <a:t>else</a:t>
            </a:r>
            <a:r>
              <a:rPr lang="sr-Latn-RS" sz="1400" dirty="0">
                <a:solidFill>
                  <a:srgbClr val="000000"/>
                </a:solidFill>
                <a:latin typeface="Courier New" panose="02070309020205020404" pitchFamily="49" charset="0"/>
              </a:rPr>
              <a:t>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0000"/>
                </a:solidFill>
                <a:latin typeface="Courier New" panose="02070309020205020404" pitchFamily="49" charset="0"/>
              </a:rPr>
              <a:t>lower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second</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dirty="0">
                <a:solidFill>
                  <a:srgbClr val="000000"/>
                </a:solidFill>
                <a:latin typeface="Courier New" panose="02070309020205020404" pitchFamily="49" charset="0"/>
              </a:rPr>
              <a:t>	</a:t>
            </a:r>
            <a:r>
              <a:rPr lang="sr-Cyrl-RS" sz="1400" dirty="0" smtClean="0">
                <a:solidFill>
                  <a:srgbClr val="000000"/>
                </a:solidFill>
                <a:latin typeface="Courier New" panose="02070309020205020404" pitchFamily="49" charset="0"/>
              </a:rPr>
              <a:t>			</a:t>
            </a:r>
            <a:r>
              <a:rPr lang="sr-Latn-RS" sz="1400" dirty="0" smtClean="0">
                <a:solidFill>
                  <a:srgbClr val="000000"/>
                </a:solidFill>
                <a:latin typeface="Courier New" panose="02070309020205020404" pitchFamily="49" charset="0"/>
              </a:rPr>
              <a:t>upper </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first</a:t>
            </a:r>
            <a:r>
              <a:rPr lang="sr-Latn-RS" sz="1400" b="1" dirty="0">
                <a:solidFill>
                  <a:srgbClr val="000080"/>
                </a:solidFill>
                <a:latin typeface="Courier New" panose="02070309020205020404" pitchFamily="49" charset="0"/>
              </a:rPr>
              <a:t>;</a:t>
            </a:r>
            <a:r>
              <a:rPr lang="sr-Latn-RS" sz="1400" dirty="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Cyrl-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Cyrl-RS" sz="1400" b="1" dirty="0" smtClean="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r>
              <a:rPr lang="sr-Latn-RS" sz="1400" dirty="0" smtClean="0">
                <a:solidFill>
                  <a:srgbClr val="000000"/>
                </a:solidFill>
                <a:latin typeface="Courier New" panose="02070309020205020404" pitchFamily="49" charset="0"/>
              </a:rPr>
              <a:t> </a:t>
            </a:r>
            <a:endParaRPr lang="sr-Cyrl-RS" sz="1400" dirty="0" smtClean="0">
              <a:solidFill>
                <a:srgbClr val="000000"/>
              </a:solidFill>
              <a:latin typeface="Courier New" panose="02070309020205020404" pitchFamily="49" charset="0"/>
            </a:endParaRPr>
          </a:p>
          <a:p>
            <a:r>
              <a:rPr lang="sr-Cyrl-RS" sz="1400" b="1" dirty="0">
                <a:solidFill>
                  <a:srgbClr val="000000"/>
                </a:solidFill>
                <a:latin typeface="Courier New" panose="02070309020205020404" pitchFamily="49" charset="0"/>
              </a:rPr>
              <a:t>	</a:t>
            </a:r>
            <a:r>
              <a:rPr lang="sr-Latn-RS" sz="1400" b="1" dirty="0" smtClean="0">
                <a:solidFill>
                  <a:srgbClr val="000080"/>
                </a:solidFill>
                <a:latin typeface="Courier New" panose="02070309020205020404" pitchFamily="49" charset="0"/>
              </a:rPr>
              <a:t>}</a:t>
            </a:r>
            <a:endParaRPr lang="sr-Latn-RS" sz="1400" dirty="0"/>
          </a:p>
          <a:p>
            <a:pPr>
              <a:spcBef>
                <a:spcPts val="0"/>
              </a:spcBef>
              <a:defRPr/>
            </a:pPr>
            <a:endParaRPr lang="sr-Cyrl-RS" dirty="0">
              <a:latin typeface="Garamond" pitchFamily="18" charset="0"/>
            </a:endParaRPr>
          </a:p>
          <a:p>
            <a:pPr>
              <a:spcBef>
                <a:spcPts val="0"/>
              </a:spcBef>
              <a:defRPr/>
            </a:pPr>
            <a:endParaRPr lang="sr-Cyrl-RS" dirty="0" smtClean="0">
              <a:latin typeface="Garamond" pitchFamily="18" charset="0"/>
            </a:endParaRPr>
          </a:p>
        </p:txBody>
      </p:sp>
      <p:sp>
        <p:nvSpPr>
          <p:cNvPr id="9" name="Title 1"/>
          <p:cNvSpPr txBox="1">
            <a:spLocks/>
          </p:cNvSpPr>
          <p:nvPr/>
        </p:nvSpPr>
        <p:spPr>
          <a:xfrm>
            <a:off x="1219200" y="549275"/>
            <a:ext cx="79248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a:t>
            </a:r>
            <a:r>
              <a:rPr lang="sr-Cyrl-RS" kern="0" dirty="0" smtClean="0">
                <a:solidFill>
                  <a:srgbClr val="0070C0"/>
                </a:solidFill>
              </a:rPr>
              <a:t>виртуелна машина (3)</a:t>
            </a:r>
            <a:endParaRPr lang="en-US" kern="0" dirty="0">
              <a:solidFill>
                <a:srgbClr val="0070C0"/>
              </a:solidFill>
            </a:endParaRPr>
          </a:p>
        </p:txBody>
      </p:sp>
      <p:sp>
        <p:nvSpPr>
          <p:cNvPr id="2" name="Rectangle 1"/>
          <p:cNvSpPr/>
          <p:nvPr/>
        </p:nvSpPr>
        <p:spPr>
          <a:xfrm>
            <a:off x="990600" y="3581400"/>
            <a:ext cx="6553200" cy="3276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fade">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fade">
                                      <p:cBhvr>
                                        <p:cTn id="42" dur="500"/>
                                        <p:tgtEl>
                                          <p:spTgt spid="22530">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fade">
                                      <p:cBhvr>
                                        <p:cTn id="47" dur="500"/>
                                        <p:tgtEl>
                                          <p:spTgt spid="22530">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2530">
                                            <p:txEl>
                                              <p:pRg st="10" end="10"/>
                                            </p:txEl>
                                          </p:spTgt>
                                        </p:tgtEl>
                                        <p:attrNameLst>
                                          <p:attrName>style.visibility</p:attrName>
                                        </p:attrNameLst>
                                      </p:cBhvr>
                                      <p:to>
                                        <p:strVal val="visible"/>
                                      </p:to>
                                    </p:set>
                                    <p:animEffect transition="in" filter="fade">
                                      <p:cBhvr>
                                        <p:cTn id="52" dur="500"/>
                                        <p:tgtEl>
                                          <p:spTgt spid="22530">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2530">
                                            <p:txEl>
                                              <p:pRg st="11" end="11"/>
                                            </p:txEl>
                                          </p:spTgt>
                                        </p:tgtEl>
                                        <p:attrNameLst>
                                          <p:attrName>style.visibility</p:attrName>
                                        </p:attrNameLst>
                                      </p:cBhvr>
                                      <p:to>
                                        <p:strVal val="visible"/>
                                      </p:to>
                                    </p:set>
                                    <p:animEffect transition="in" filter="fade">
                                      <p:cBhvr>
                                        <p:cTn id="57" dur="500"/>
                                        <p:tgtEl>
                                          <p:spTgt spid="22530">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2530">
                                            <p:txEl>
                                              <p:pRg st="12" end="12"/>
                                            </p:txEl>
                                          </p:spTgt>
                                        </p:tgtEl>
                                        <p:attrNameLst>
                                          <p:attrName>style.visibility</p:attrName>
                                        </p:attrNameLst>
                                      </p:cBhvr>
                                      <p:to>
                                        <p:strVal val="visible"/>
                                      </p:to>
                                    </p:set>
                                    <p:animEffect transition="in" filter="fade">
                                      <p:cBhvr>
                                        <p:cTn id="62" dur="500"/>
                                        <p:tgtEl>
                                          <p:spTgt spid="22530">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22530">
                                            <p:txEl>
                                              <p:pRg st="13" end="13"/>
                                            </p:txEl>
                                          </p:spTgt>
                                        </p:tgtEl>
                                        <p:attrNameLst>
                                          <p:attrName>style.visibility</p:attrName>
                                        </p:attrNameLst>
                                      </p:cBhvr>
                                      <p:to>
                                        <p:strVal val="visible"/>
                                      </p:to>
                                    </p:set>
                                    <p:animEffect transition="in" filter="fade">
                                      <p:cBhvr>
                                        <p:cTn id="67" dur="500"/>
                                        <p:tgtEl>
                                          <p:spTgt spid="22530">
                                            <p:txEl>
                                              <p:pRg st="13" end="1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2530">
                                            <p:txEl>
                                              <p:pRg st="14" end="14"/>
                                            </p:txEl>
                                          </p:spTgt>
                                        </p:tgtEl>
                                        <p:attrNameLst>
                                          <p:attrName>style.visibility</p:attrName>
                                        </p:attrNameLst>
                                      </p:cBhvr>
                                      <p:to>
                                        <p:strVal val="visible"/>
                                      </p:to>
                                    </p:set>
                                    <p:animEffect transition="in" filter="fade">
                                      <p:cBhvr>
                                        <p:cTn id="72" dur="500"/>
                                        <p:tgtEl>
                                          <p:spTgt spid="22530">
                                            <p:txEl>
                                              <p:pRg st="14" end="14"/>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2530">
                                            <p:txEl>
                                              <p:pRg st="15" end="15"/>
                                            </p:txEl>
                                          </p:spTgt>
                                        </p:tgtEl>
                                        <p:attrNameLst>
                                          <p:attrName>style.visibility</p:attrName>
                                        </p:attrNameLst>
                                      </p:cBhvr>
                                      <p:to>
                                        <p:strVal val="visible"/>
                                      </p:to>
                                    </p:set>
                                    <p:animEffect transition="in" filter="fade">
                                      <p:cBhvr>
                                        <p:cTn id="77" dur="500"/>
                                        <p:tgtEl>
                                          <p:spTgt spid="22530">
                                            <p:txEl>
                                              <p:pRg st="15" end="15"/>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22530">
                                            <p:txEl>
                                              <p:pRg st="16" end="16"/>
                                            </p:txEl>
                                          </p:spTgt>
                                        </p:tgtEl>
                                        <p:attrNameLst>
                                          <p:attrName>style.visibility</p:attrName>
                                        </p:attrNameLst>
                                      </p:cBhvr>
                                      <p:to>
                                        <p:strVal val="visible"/>
                                      </p:to>
                                    </p:set>
                                    <p:animEffect transition="in" filter="fade">
                                      <p:cBhvr>
                                        <p:cTn id="82" dur="500"/>
                                        <p:tgtEl>
                                          <p:spTgt spid="22530">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76200" y="1371600"/>
            <a:ext cx="8991600" cy="5309146"/>
          </a:xfrm>
          <a:prstGeom prst="rect">
            <a:avLst/>
          </a:prstGeom>
          <a:noFill/>
          <a:ln>
            <a:noFill/>
          </a:ln>
          <a:extLst/>
        </p:spPr>
        <p:txBody>
          <a:bodyPr wrap="square">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b="1" dirty="0">
                <a:latin typeface="Garamond" pitchFamily="18" charset="0"/>
              </a:rPr>
              <a:t>Пример</a:t>
            </a:r>
            <a:r>
              <a:rPr lang="sr-Cyrl-RS" b="1" dirty="0">
                <a:latin typeface="Garamond" pitchFamily="18" charset="0"/>
              </a:rPr>
              <a:t> (наставак)</a:t>
            </a:r>
            <a:r>
              <a:rPr lang="x-none" b="1" dirty="0" smtClean="0">
                <a:latin typeface="Garamond" pitchFamily="18" charset="0"/>
              </a:rPr>
              <a:t>.</a:t>
            </a:r>
            <a:r>
              <a:rPr lang="sr-Cyrl-RS" b="1" dirty="0">
                <a:latin typeface="Garamond" pitchFamily="18" charset="0"/>
              </a:rPr>
              <a:t> </a:t>
            </a:r>
            <a:r>
              <a:rPr lang="sr-Cyrl-RS" dirty="0" smtClean="0">
                <a:latin typeface="Garamond" pitchFamily="18" charset="0"/>
              </a:rPr>
              <a:t>Тада </a:t>
            </a:r>
            <a:r>
              <a:rPr lang="sr-Cyrl-RS" dirty="0" smtClean="0">
                <a:latin typeface="Garamond" pitchFamily="18" charset="0"/>
              </a:rPr>
              <a:t>сирови</a:t>
            </a:r>
            <a:r>
              <a:rPr lang="sr-Cyrl-RS" sz="2000" dirty="0" smtClean="0">
                <a:latin typeface="+mn-lt"/>
              </a:rPr>
              <a:t> </a:t>
            </a:r>
            <a:r>
              <a:rPr lang="en-US" sz="2000" dirty="0" smtClean="0">
                <a:latin typeface="+mn-lt"/>
              </a:rPr>
              <a:t>Interval </a:t>
            </a:r>
            <a:r>
              <a:rPr lang="sr-Cyrl-RS" dirty="0" smtClean="0">
                <a:latin typeface="Garamond" pitchFamily="18" charset="0"/>
              </a:rPr>
              <a:t>тип има следећи облик:</a:t>
            </a:r>
            <a:r>
              <a:rPr lang="x-none" b="1" dirty="0" smtClean="0">
                <a:latin typeface="Garamond" pitchFamily="18" charset="0"/>
              </a:rPr>
              <a:t> </a:t>
            </a:r>
            <a:endParaRPr lang="x-none" dirty="0">
              <a:latin typeface="Garamond" pitchFamily="18" charset="0"/>
            </a:endParaRPr>
          </a:p>
          <a:p>
            <a:endParaRPr lang="sr-Cyrl-RS" sz="1500" dirty="0" smtClean="0">
              <a:solidFill>
                <a:srgbClr val="8000FF"/>
              </a:solidFill>
              <a:latin typeface="Courier New" panose="02070309020205020404" pitchFamily="49" charset="0"/>
            </a:endParaRPr>
          </a:p>
          <a:p>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8000FF"/>
                </a:solidFill>
                <a:latin typeface="Courier New" panose="02070309020205020404" pitchFamily="49" charset="0"/>
              </a:rPr>
              <a:t>class</a:t>
            </a:r>
            <a:r>
              <a:rPr lang="sr-Latn-RS" sz="1500" dirty="0">
                <a:solidFill>
                  <a:srgbClr val="000000"/>
                </a:solidFill>
                <a:latin typeface="Courier New" panose="02070309020205020404" pitchFamily="49" charset="0"/>
              </a:rPr>
              <a:t> Interval </a:t>
            </a:r>
            <a:r>
              <a:rPr lang="sr-Latn-RS" sz="1500" b="1" dirty="0">
                <a:solidFill>
                  <a:srgbClr val="0000FF"/>
                </a:solidFill>
                <a:latin typeface="Courier New" panose="02070309020205020404" pitchFamily="49" charset="0"/>
              </a:rPr>
              <a:t>implements</a:t>
            </a:r>
            <a:r>
              <a:rPr lang="sr-Latn-RS" sz="1500" dirty="0">
                <a:solidFill>
                  <a:srgbClr val="000000"/>
                </a:solidFill>
                <a:latin typeface="Courier New" panose="02070309020205020404" pitchFamily="49" charset="0"/>
              </a:rPr>
              <a:t> Serializable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Comparable lower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Comparable upper</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Interval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Comparable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Comparable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if</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compareTo</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 </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lower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upper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else</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lower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second</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upper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first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Latn-RS" sz="1500" b="1" dirty="0" smtClean="0">
                <a:solidFill>
                  <a:srgbClr val="000080"/>
                </a:solidFill>
                <a:latin typeface="Courier New" panose="02070309020205020404" pitchFamily="49" charset="0"/>
              </a:rPr>
              <a:t>}</a:t>
            </a:r>
            <a:endParaRPr lang="sr-Cyrl-RS" dirty="0" smtClean="0">
              <a:latin typeface="Garamond" panose="02020404030301010803" pitchFamily="18" charset="0"/>
            </a:endParaRPr>
          </a:p>
          <a:p>
            <a:pPr marL="342900" indent="-342900">
              <a:spcBef>
                <a:spcPts val="0"/>
              </a:spcBef>
              <a:buFont typeface="Arial" panose="020B0604020202020204" pitchFamily="34" charset="0"/>
              <a:buChar char="•"/>
              <a:defRPr/>
            </a:pPr>
            <a:r>
              <a:rPr lang="sr-Cyrl-RS" dirty="0" smtClean="0">
                <a:latin typeface="Garamond" panose="02020404030301010803" pitchFamily="18" charset="0"/>
              </a:rPr>
              <a:t>Ако </a:t>
            </a:r>
            <a:r>
              <a:rPr lang="sr-Cyrl-RS" dirty="0" smtClean="0">
                <a:latin typeface="Garamond" panose="02020404030301010803" pitchFamily="18" charset="0"/>
              </a:rPr>
              <a:t>се промени редослед граница у дефиницији класе </a:t>
            </a:r>
            <a:r>
              <a:rPr lang="en-US" sz="1800" dirty="0">
                <a:latin typeface="+mn-lt"/>
              </a:rPr>
              <a:t>Interval</a:t>
            </a:r>
            <a:r>
              <a:rPr lang="en-US" sz="1800" dirty="0"/>
              <a:t> </a:t>
            </a:r>
            <a:r>
              <a:rPr lang="sr-Cyrl-RS" dirty="0" smtClean="0">
                <a:latin typeface="Garamond" panose="02020404030301010803" pitchFamily="18" charset="0"/>
              </a:rPr>
              <a:t>:</a:t>
            </a:r>
            <a:r>
              <a:rPr lang="en-US" dirty="0" smtClean="0">
                <a:latin typeface="Garamond" panose="02020404030301010803" pitchFamily="18" charset="0"/>
              </a:rPr>
              <a:t> </a:t>
            </a:r>
            <a:endParaRPr lang="sr-Cyrl-RS" dirty="0" smtClean="0">
              <a:latin typeface="Garamond" panose="02020404030301010803" pitchFamily="18" charset="0"/>
            </a:endParaRPr>
          </a:p>
          <a:p>
            <a:pPr>
              <a:spcBef>
                <a:spcPts val="0"/>
              </a:spcBef>
              <a:defRPr/>
            </a:pPr>
            <a:r>
              <a:rPr lang="sr-Cyrl-RS" sz="1800" dirty="0">
                <a:latin typeface="Garamond" panose="02020404030301010803" pitchFamily="18" charset="0"/>
              </a:rPr>
              <a:t> </a:t>
            </a:r>
            <a:r>
              <a:rPr lang="sr-Cyrl-RS" sz="1800" dirty="0" smtClean="0">
                <a:latin typeface="Garamond" panose="02020404030301010803" pitchFamily="18" charset="0"/>
              </a:rPr>
              <a:t>   </a:t>
            </a:r>
            <a:r>
              <a:rPr lang="en-US" sz="1800" dirty="0" smtClean="0">
                <a:latin typeface="+mn-lt"/>
              </a:rPr>
              <a:t>class </a:t>
            </a:r>
            <a:r>
              <a:rPr lang="en-US" sz="1800" dirty="0">
                <a:latin typeface="+mn-lt"/>
              </a:rPr>
              <a:t>Interval&lt;T </a:t>
            </a:r>
            <a:r>
              <a:rPr lang="en-US" sz="1800" dirty="0" smtClean="0">
                <a:latin typeface="+mn-lt"/>
              </a:rPr>
              <a:t>extends </a:t>
            </a:r>
            <a:r>
              <a:rPr lang="en-US" sz="1800" dirty="0" err="1" smtClean="0">
                <a:latin typeface="+mn-lt"/>
              </a:rPr>
              <a:t>Serializable</a:t>
            </a:r>
            <a:r>
              <a:rPr lang="sr-Cyrl-RS" sz="1800" dirty="0" smtClean="0">
                <a:latin typeface="+mn-lt"/>
              </a:rPr>
              <a:t> </a:t>
            </a:r>
            <a:r>
              <a:rPr lang="en-US" sz="1800" dirty="0" smtClean="0">
                <a:latin typeface="+mn-lt"/>
              </a:rPr>
              <a:t>&amp; </a:t>
            </a:r>
            <a:r>
              <a:rPr lang="en-US" sz="1800" dirty="0" smtClean="0">
                <a:latin typeface="+mn-lt"/>
              </a:rPr>
              <a:t>Comparable&gt;</a:t>
            </a:r>
            <a:r>
              <a:rPr lang="sr-Cyrl-RS" sz="1800" dirty="0">
                <a:latin typeface="+mn-lt"/>
              </a:rPr>
              <a:t> </a:t>
            </a:r>
            <a:endParaRPr lang="sr-Cyrl-RS" sz="1800" dirty="0" smtClean="0">
              <a:latin typeface="+mn-lt"/>
            </a:endParaRPr>
          </a:p>
          <a:p>
            <a:pPr>
              <a:spcBef>
                <a:spcPts val="0"/>
              </a:spcBef>
              <a:defRPr/>
            </a:pPr>
            <a:r>
              <a:rPr lang="sr-Cyrl-RS" sz="1800" dirty="0" smtClean="0">
                <a:latin typeface="+mn-lt"/>
              </a:rPr>
              <a:t>  </a:t>
            </a:r>
            <a:r>
              <a:rPr lang="sr-Cyrl-RS" dirty="0" smtClean="0">
                <a:latin typeface="Garamond" panose="02020404030301010803" pitchFamily="18" charset="0"/>
              </a:rPr>
              <a:t>тада се код сировог типа </a:t>
            </a:r>
            <a:r>
              <a:rPr lang="en-US" sz="1800" dirty="0" smtClean="0">
                <a:latin typeface="+mn-lt"/>
              </a:rPr>
              <a:t>T</a:t>
            </a:r>
            <a:r>
              <a:rPr lang="en-US" sz="1800" dirty="0" smtClean="0">
                <a:latin typeface="Garamond" panose="02020404030301010803" pitchFamily="18" charset="0"/>
              </a:rPr>
              <a:t> </a:t>
            </a:r>
            <a:r>
              <a:rPr lang="sr-Cyrl-RS" dirty="0" smtClean="0">
                <a:latin typeface="Garamond" panose="02020404030301010803" pitchFamily="18" charset="0"/>
              </a:rPr>
              <a:t>замењује са</a:t>
            </a:r>
            <a:r>
              <a:rPr lang="en-US" dirty="0" smtClean="0">
                <a:latin typeface="Garamond" panose="02020404030301010803" pitchFamily="18" charset="0"/>
              </a:rPr>
              <a:t> </a:t>
            </a:r>
            <a:r>
              <a:rPr lang="en-US" sz="1800" dirty="0" smtClean="0">
                <a:latin typeface="+mn-lt"/>
              </a:rPr>
              <a:t>Serializable</a:t>
            </a:r>
            <a:r>
              <a:rPr lang="sr-Cyrl-RS" sz="1800" dirty="0" smtClean="0">
                <a:latin typeface="Garamond" panose="02020404030301010803" pitchFamily="18" charset="0"/>
              </a:rPr>
              <a:t> </a:t>
            </a:r>
            <a:r>
              <a:rPr lang="sr-Cyrl-RS" dirty="0" smtClean="0">
                <a:latin typeface="Garamond" panose="02020404030301010803" pitchFamily="18" charset="0"/>
              </a:rPr>
              <a:t>и преводилац          убацује конверзије у</a:t>
            </a:r>
            <a:r>
              <a:rPr lang="en-US" dirty="0" smtClean="0">
                <a:latin typeface="Garamond" panose="02020404030301010803" pitchFamily="18" charset="0"/>
              </a:rPr>
              <a:t> </a:t>
            </a:r>
            <a:r>
              <a:rPr lang="en-US" sz="1800" dirty="0" smtClean="0">
                <a:latin typeface="+mn-lt"/>
              </a:rPr>
              <a:t>Comparable</a:t>
            </a:r>
            <a:r>
              <a:rPr lang="en-US" sz="1800" dirty="0" smtClean="0">
                <a:latin typeface="Garamond" panose="02020404030301010803" pitchFamily="18" charset="0"/>
              </a:rPr>
              <a:t> </a:t>
            </a:r>
            <a:r>
              <a:rPr lang="sr-Cyrl-RS" dirty="0" smtClean="0">
                <a:latin typeface="Garamond" panose="02020404030301010803" pitchFamily="18" charset="0"/>
              </a:rPr>
              <a:t>где год је то неопходно.</a:t>
            </a:r>
            <a:endParaRPr lang="en-US" dirty="0">
              <a:latin typeface="Garamond" panose="02020404030301010803" pitchFamily="18" charset="0"/>
            </a:endParaRPr>
          </a:p>
        </p:txBody>
      </p:sp>
      <p:sp>
        <p:nvSpPr>
          <p:cNvPr id="9" name="Title 1"/>
          <p:cNvSpPr txBox="1">
            <a:spLocks/>
          </p:cNvSpPr>
          <p:nvPr/>
        </p:nvSpPr>
        <p:spPr>
          <a:xfrm>
            <a:off x="1219200" y="549275"/>
            <a:ext cx="79248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a:t>
            </a:r>
            <a:r>
              <a:rPr lang="sr-Cyrl-RS" kern="0" dirty="0" smtClean="0">
                <a:solidFill>
                  <a:srgbClr val="0070C0"/>
                </a:solidFill>
              </a:rPr>
              <a:t>виртуелна машина (4)</a:t>
            </a:r>
            <a:endParaRPr lang="en-US" kern="0" dirty="0">
              <a:solidFill>
                <a:srgbClr val="0070C0"/>
              </a:solidFill>
            </a:endParaRPr>
          </a:p>
        </p:txBody>
      </p:sp>
      <p:sp>
        <p:nvSpPr>
          <p:cNvPr id="2" name="Rectangle 1"/>
          <p:cNvSpPr/>
          <p:nvPr/>
        </p:nvSpPr>
        <p:spPr>
          <a:xfrm>
            <a:off x="76200" y="1981200"/>
            <a:ext cx="7239000" cy="3276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2530">
                                            <p:txEl>
                                              <p:pRg st="2" end="2"/>
                                            </p:txEl>
                                          </p:spTgt>
                                        </p:tgtEl>
                                        <p:attrNameLst>
                                          <p:attrName>style.visibility</p:attrName>
                                        </p:attrNameLst>
                                      </p:cBhvr>
                                      <p:to>
                                        <p:strVal val="visible"/>
                                      </p:to>
                                    </p:set>
                                    <p:animEffect transition="in" filter="fade">
                                      <p:cBhvr>
                                        <p:cTn id="10" dur="500"/>
                                        <p:tgtEl>
                                          <p:spTgt spid="22530">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22530">
                                            <p:txEl>
                                              <p:pRg st="3" end="3"/>
                                            </p:txEl>
                                          </p:spTgt>
                                        </p:tgtEl>
                                        <p:attrNameLst>
                                          <p:attrName>style.visibility</p:attrName>
                                        </p:attrNameLst>
                                      </p:cBhvr>
                                      <p:to>
                                        <p:strVal val="visible"/>
                                      </p:to>
                                    </p:set>
                                    <p:animEffect transition="in" filter="fade">
                                      <p:cBhvr>
                                        <p:cTn id="13" dur="500"/>
                                        <p:tgtEl>
                                          <p:spTgt spid="22530">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22530">
                                            <p:txEl>
                                              <p:pRg st="4" end="4"/>
                                            </p:txEl>
                                          </p:spTgt>
                                        </p:tgtEl>
                                        <p:attrNameLst>
                                          <p:attrName>style.visibility</p:attrName>
                                        </p:attrNameLst>
                                      </p:cBhvr>
                                      <p:to>
                                        <p:strVal val="visible"/>
                                      </p:to>
                                    </p:set>
                                    <p:animEffect transition="in" filter="fade">
                                      <p:cBhvr>
                                        <p:cTn id="16" dur="500"/>
                                        <p:tgtEl>
                                          <p:spTgt spid="22530">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2530">
                                            <p:txEl>
                                              <p:pRg st="6" end="6"/>
                                            </p:txEl>
                                          </p:spTgt>
                                        </p:tgtEl>
                                        <p:attrNameLst>
                                          <p:attrName>style.visibility</p:attrName>
                                        </p:attrNameLst>
                                      </p:cBhvr>
                                      <p:to>
                                        <p:strVal val="visible"/>
                                      </p:to>
                                    </p:set>
                                    <p:animEffect transition="in" filter="fade">
                                      <p:cBhvr>
                                        <p:cTn id="19" dur="500"/>
                                        <p:tgtEl>
                                          <p:spTgt spid="22530">
                                            <p:txEl>
                                              <p:pRg st="6" end="6"/>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22530">
                                            <p:txEl>
                                              <p:pRg st="7" end="7"/>
                                            </p:txEl>
                                          </p:spTgt>
                                        </p:tgtEl>
                                        <p:attrNameLst>
                                          <p:attrName>style.visibility</p:attrName>
                                        </p:attrNameLst>
                                      </p:cBhvr>
                                      <p:to>
                                        <p:strVal val="visible"/>
                                      </p:to>
                                    </p:set>
                                    <p:animEffect transition="in" filter="fade">
                                      <p:cBhvr>
                                        <p:cTn id="22" dur="500"/>
                                        <p:tgtEl>
                                          <p:spTgt spid="22530">
                                            <p:txEl>
                                              <p:pRg st="7" end="7"/>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22530">
                                            <p:txEl>
                                              <p:pRg st="8" end="8"/>
                                            </p:txEl>
                                          </p:spTgt>
                                        </p:tgtEl>
                                        <p:attrNameLst>
                                          <p:attrName>style.visibility</p:attrName>
                                        </p:attrNameLst>
                                      </p:cBhvr>
                                      <p:to>
                                        <p:strVal val="visible"/>
                                      </p:to>
                                    </p:set>
                                    <p:animEffect transition="in" filter="fade">
                                      <p:cBhvr>
                                        <p:cTn id="25" dur="500"/>
                                        <p:tgtEl>
                                          <p:spTgt spid="22530">
                                            <p:txEl>
                                              <p:pRg st="8" end="8"/>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22530">
                                            <p:txEl>
                                              <p:pRg st="9" end="9"/>
                                            </p:txEl>
                                          </p:spTgt>
                                        </p:tgtEl>
                                        <p:attrNameLst>
                                          <p:attrName>style.visibility</p:attrName>
                                        </p:attrNameLst>
                                      </p:cBhvr>
                                      <p:to>
                                        <p:strVal val="visible"/>
                                      </p:to>
                                    </p:set>
                                    <p:animEffect transition="in" filter="fade">
                                      <p:cBhvr>
                                        <p:cTn id="28" dur="500"/>
                                        <p:tgtEl>
                                          <p:spTgt spid="22530">
                                            <p:txEl>
                                              <p:pRg st="9" end="9"/>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2530">
                                            <p:txEl>
                                              <p:pRg st="10" end="10"/>
                                            </p:txEl>
                                          </p:spTgt>
                                        </p:tgtEl>
                                        <p:attrNameLst>
                                          <p:attrName>style.visibility</p:attrName>
                                        </p:attrNameLst>
                                      </p:cBhvr>
                                      <p:to>
                                        <p:strVal val="visible"/>
                                      </p:to>
                                    </p:set>
                                    <p:animEffect transition="in" filter="fade">
                                      <p:cBhvr>
                                        <p:cTn id="31" dur="500"/>
                                        <p:tgtEl>
                                          <p:spTgt spid="22530">
                                            <p:txEl>
                                              <p:pRg st="10" end="10"/>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22530">
                                            <p:txEl>
                                              <p:pRg st="11" end="11"/>
                                            </p:txEl>
                                          </p:spTgt>
                                        </p:tgtEl>
                                        <p:attrNameLst>
                                          <p:attrName>style.visibility</p:attrName>
                                        </p:attrNameLst>
                                      </p:cBhvr>
                                      <p:to>
                                        <p:strVal val="visible"/>
                                      </p:to>
                                    </p:set>
                                    <p:animEffect transition="in" filter="fade">
                                      <p:cBhvr>
                                        <p:cTn id="34" dur="500"/>
                                        <p:tgtEl>
                                          <p:spTgt spid="22530">
                                            <p:txEl>
                                              <p:pRg st="11" end="11"/>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22530">
                                            <p:txEl>
                                              <p:pRg st="12" end="12"/>
                                            </p:txEl>
                                          </p:spTgt>
                                        </p:tgtEl>
                                        <p:attrNameLst>
                                          <p:attrName>style.visibility</p:attrName>
                                        </p:attrNameLst>
                                      </p:cBhvr>
                                      <p:to>
                                        <p:strVal val="visible"/>
                                      </p:to>
                                    </p:set>
                                    <p:animEffect transition="in" filter="fade">
                                      <p:cBhvr>
                                        <p:cTn id="37" dur="500"/>
                                        <p:tgtEl>
                                          <p:spTgt spid="22530">
                                            <p:txEl>
                                              <p:pRg st="12" end="12"/>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22530">
                                            <p:txEl>
                                              <p:pRg st="13" end="13"/>
                                            </p:txEl>
                                          </p:spTgt>
                                        </p:tgtEl>
                                        <p:attrNameLst>
                                          <p:attrName>style.visibility</p:attrName>
                                        </p:attrNameLst>
                                      </p:cBhvr>
                                      <p:to>
                                        <p:strVal val="visible"/>
                                      </p:to>
                                    </p:set>
                                    <p:animEffect transition="in" filter="fade">
                                      <p:cBhvr>
                                        <p:cTn id="40" dur="500"/>
                                        <p:tgtEl>
                                          <p:spTgt spid="22530">
                                            <p:txEl>
                                              <p:pRg st="13" end="13"/>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22530">
                                            <p:txEl>
                                              <p:pRg st="14" end="14"/>
                                            </p:txEl>
                                          </p:spTgt>
                                        </p:tgtEl>
                                        <p:attrNameLst>
                                          <p:attrName>style.visibility</p:attrName>
                                        </p:attrNameLst>
                                      </p:cBhvr>
                                      <p:to>
                                        <p:strVal val="visible"/>
                                      </p:to>
                                    </p:set>
                                    <p:animEffect transition="in" filter="fade">
                                      <p:cBhvr>
                                        <p:cTn id="43" dur="500"/>
                                        <p:tgtEl>
                                          <p:spTgt spid="22530">
                                            <p:txEl>
                                              <p:pRg st="14" end="14"/>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22530">
                                            <p:txEl>
                                              <p:pRg st="15" end="15"/>
                                            </p:txEl>
                                          </p:spTgt>
                                        </p:tgtEl>
                                        <p:attrNameLst>
                                          <p:attrName>style.visibility</p:attrName>
                                        </p:attrNameLst>
                                      </p:cBhvr>
                                      <p:to>
                                        <p:strVal val="visible"/>
                                      </p:to>
                                    </p:set>
                                    <p:animEffect transition="in" filter="fade">
                                      <p:cBhvr>
                                        <p:cTn id="46" dur="500"/>
                                        <p:tgtEl>
                                          <p:spTgt spid="22530">
                                            <p:txEl>
                                              <p:pRg st="15" end="15"/>
                                            </p:txEl>
                                          </p:spTgt>
                                        </p:tgtEl>
                                      </p:cBhvr>
                                    </p:animEffect>
                                  </p:childTnLst>
                                </p:cTn>
                              </p:par>
                            </p:childTnLst>
                          </p:cTn>
                        </p:par>
                      </p:childTnLst>
                    </p:cTn>
                  </p:par>
                  <p:par>
                    <p:cTn id="47" fill="hold" nodeType="clickPar">
                      <p:stCondLst>
                        <p:cond delay="indefinite"/>
                      </p:stCondLst>
                      <p:childTnLst>
                        <p:par>
                          <p:cTn id="48" fill="hold" nodeType="withGroup">
                            <p:stCondLst>
                              <p:cond delay="0"/>
                            </p:stCondLst>
                            <p:childTnLst>
                              <p:par>
                                <p:cTn id="49" presetID="10" presetClass="entr" presetSubtype="0" fill="hold" nodeType="clickEffect">
                                  <p:stCondLst>
                                    <p:cond delay="0"/>
                                  </p:stCondLst>
                                  <p:childTnLst>
                                    <p:set>
                                      <p:cBhvr>
                                        <p:cTn id="50" dur="1" fill="hold">
                                          <p:stCondLst>
                                            <p:cond delay="0"/>
                                          </p:stCondLst>
                                        </p:cTn>
                                        <p:tgtEl>
                                          <p:spTgt spid="22530">
                                            <p:txEl>
                                              <p:pRg st="16" end="16"/>
                                            </p:txEl>
                                          </p:spTgt>
                                        </p:tgtEl>
                                        <p:attrNameLst>
                                          <p:attrName>style.visibility</p:attrName>
                                        </p:attrNameLst>
                                      </p:cBhvr>
                                      <p:to>
                                        <p:strVal val="visible"/>
                                      </p:to>
                                    </p:set>
                                    <p:animEffect transition="in" filter="fade">
                                      <p:cBhvr>
                                        <p:cTn id="51" dur="500"/>
                                        <p:tgtEl>
                                          <p:spTgt spid="22530">
                                            <p:txEl>
                                              <p:pRg st="16" end="16"/>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22530">
                                            <p:txEl>
                                              <p:pRg st="17" end="17"/>
                                            </p:txEl>
                                          </p:spTgt>
                                        </p:tgtEl>
                                        <p:attrNameLst>
                                          <p:attrName>style.visibility</p:attrName>
                                        </p:attrNameLst>
                                      </p:cBhvr>
                                      <p:to>
                                        <p:strVal val="visible"/>
                                      </p:to>
                                    </p:set>
                                    <p:animEffect transition="in" filter="fade">
                                      <p:cBhvr>
                                        <p:cTn id="54" dur="500"/>
                                        <p:tgtEl>
                                          <p:spTgt spid="22530">
                                            <p:txEl>
                                              <p:pRg st="17" end="17"/>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22530">
                                            <p:txEl>
                                              <p:pRg st="18" end="18"/>
                                            </p:txEl>
                                          </p:spTgt>
                                        </p:tgtEl>
                                        <p:attrNameLst>
                                          <p:attrName>style.visibility</p:attrName>
                                        </p:attrNameLst>
                                      </p:cBhvr>
                                      <p:to>
                                        <p:strVal val="visible"/>
                                      </p:to>
                                    </p:set>
                                    <p:animEffect transition="in" filter="fade">
                                      <p:cBhvr>
                                        <p:cTn id="57" dur="500"/>
                                        <p:tgtEl>
                                          <p:spTgt spid="22530">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5262562"/>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0"/>
              </a:spcBef>
              <a:buFont typeface="Arial" panose="020B0604020202020204" pitchFamily="34" charset="0"/>
              <a:buChar char="•"/>
              <a:defRPr/>
            </a:pPr>
            <a:r>
              <a:rPr lang="x-none" dirty="0" smtClean="0">
                <a:latin typeface="Garamond" pitchFamily="18" charset="0"/>
              </a:rPr>
              <a:t>Уопштено говорећи, не постоји веза између </a:t>
            </a:r>
            <a:r>
              <a:rPr lang="en-US" sz="1800" dirty="0">
                <a:latin typeface="+mn-lt"/>
              </a:rPr>
              <a:t>Pair&lt;S&gt;</a:t>
            </a:r>
            <a:r>
              <a:rPr lang="en-US" sz="1800" dirty="0">
                <a:latin typeface="Garamond" pitchFamily="18" charset="0"/>
              </a:rPr>
              <a:t> </a:t>
            </a:r>
            <a:r>
              <a:rPr lang="x-none" dirty="0" smtClean="0">
                <a:latin typeface="Garamond" pitchFamily="18" charset="0"/>
              </a:rPr>
              <a:t>и</a:t>
            </a:r>
            <a:r>
              <a:rPr lang="en-US" dirty="0" smtClean="0">
                <a:latin typeface="Garamond" pitchFamily="18" charset="0"/>
              </a:rPr>
              <a:t> </a:t>
            </a:r>
            <a:r>
              <a:rPr lang="en-US" sz="1800" dirty="0">
                <a:latin typeface="+mn-lt"/>
              </a:rPr>
              <a:t>Pair&lt;T&gt;</a:t>
            </a:r>
            <a:r>
              <a:rPr lang="en-US" dirty="0">
                <a:latin typeface="Garamond" pitchFamily="18" charset="0"/>
              </a:rPr>
              <a:t>, </a:t>
            </a:r>
            <a:r>
              <a:rPr lang="x-none" dirty="0" smtClean="0">
                <a:latin typeface="Garamond" pitchFamily="18" charset="0"/>
              </a:rPr>
              <a:t>без обзира на то како су</a:t>
            </a:r>
            <a:r>
              <a:rPr lang="en-US" dirty="0" smtClean="0">
                <a:latin typeface="Garamond" pitchFamily="18" charset="0"/>
              </a:rPr>
              <a:t> </a:t>
            </a:r>
            <a:r>
              <a:rPr lang="en-US" sz="1800" dirty="0" smtClean="0">
                <a:latin typeface="+mn-lt"/>
              </a:rPr>
              <a:t>S</a:t>
            </a:r>
            <a:r>
              <a:rPr lang="en-US" sz="1800" dirty="0" smtClean="0">
                <a:latin typeface="Garamond" pitchFamily="18" charset="0"/>
              </a:rPr>
              <a:t> </a:t>
            </a:r>
            <a:r>
              <a:rPr lang="x-none" dirty="0" smtClean="0">
                <a:latin typeface="Garamond" pitchFamily="18" charset="0"/>
              </a:rPr>
              <a:t>и</a:t>
            </a:r>
            <a:r>
              <a:rPr lang="en-US" dirty="0" smtClean="0">
                <a:latin typeface="Garamond" pitchFamily="18" charset="0"/>
              </a:rPr>
              <a:t> </a:t>
            </a:r>
            <a:r>
              <a:rPr lang="en-US" sz="1800" dirty="0" smtClean="0">
                <a:latin typeface="+mn-lt"/>
              </a:rPr>
              <a:t>T</a:t>
            </a:r>
            <a:r>
              <a:rPr lang="x-none" sz="1800" dirty="0" smtClean="0">
                <a:latin typeface="Garamond" pitchFamily="18" charset="0"/>
              </a:rPr>
              <a:t> </a:t>
            </a:r>
            <a:r>
              <a:rPr lang="x-none" dirty="0" smtClean="0">
                <a:latin typeface="Garamond" pitchFamily="18" charset="0"/>
              </a:rPr>
              <a:t>повезани.</a:t>
            </a: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a:spcBef>
                <a:spcPts val="0"/>
              </a:spcBef>
              <a:defRPr/>
            </a:pPr>
            <a:endParaRPr lang="sr-Cyrl-CS" dirty="0" smtClean="0">
              <a:latin typeface="Garamond" pitchFamily="18" charset="0"/>
            </a:endParaRPr>
          </a:p>
          <a:p>
            <a:pPr marL="342900" indent="-342900">
              <a:spcBef>
                <a:spcPts val="0"/>
              </a:spcBef>
              <a:buFont typeface="Arial" panose="020B0604020202020204" pitchFamily="34" charset="0"/>
              <a:buChar char="•"/>
              <a:defRPr/>
            </a:pPr>
            <a:r>
              <a:rPr lang="sr-Cyrl-RS" dirty="0" smtClean="0">
                <a:latin typeface="Garamond" pitchFamily="18" charset="0"/>
              </a:rPr>
              <a:t>У Јави је класа </a:t>
            </a:r>
            <a:r>
              <a:rPr lang="en-US" dirty="0" smtClean="0">
                <a:latin typeface="Garamond" pitchFamily="18" charset="0"/>
              </a:rPr>
              <a:t>Manager </a:t>
            </a:r>
            <a:r>
              <a:rPr lang="sr-Cyrl-RS" dirty="0" smtClean="0">
                <a:latin typeface="Garamond" pitchFamily="18" charset="0"/>
              </a:rPr>
              <a:t>подкласа клаее</a:t>
            </a:r>
            <a:r>
              <a:rPr lang="en-US" dirty="0" smtClean="0">
                <a:latin typeface="Garamond" pitchFamily="18" charset="0"/>
              </a:rPr>
              <a:t> Employee </a:t>
            </a:r>
            <a:r>
              <a:rPr lang="sr-Cyrl-RS" dirty="0" smtClean="0">
                <a:latin typeface="Garamond" pitchFamily="18" charset="0"/>
              </a:rPr>
              <a:t>само ако интерфејси поткласе укључују све интерфејсе </a:t>
            </a:r>
            <a:r>
              <a:rPr lang="sr-Cyrl-RS" dirty="0" smtClean="0">
                <a:latin typeface="Garamond" pitchFamily="18" charset="0"/>
              </a:rPr>
              <a:t>надкласе.</a:t>
            </a:r>
          </a:p>
          <a:p>
            <a:pPr marL="342900" indent="-342900">
              <a:spcBef>
                <a:spcPts val="0"/>
              </a:spcBef>
              <a:buFont typeface="Arial" panose="020B0604020202020204" pitchFamily="34" charset="0"/>
              <a:buChar char="•"/>
              <a:defRPr/>
            </a:pPr>
            <a:r>
              <a:rPr lang="sr-Cyrl-RS" dirty="0" smtClean="0">
                <a:latin typeface="Garamond" pitchFamily="18" charset="0"/>
              </a:rPr>
              <a:t>Међутим</a:t>
            </a:r>
            <a:r>
              <a:rPr lang="sr-Cyrl-RS" dirty="0" smtClean="0">
                <a:latin typeface="Garamond" pitchFamily="18" charset="0"/>
              </a:rPr>
              <a:t>, направљени генерици обично имају различите интерфејсе па не може бити наслеђивања. </a:t>
            </a:r>
            <a:endParaRPr lang="en-US" sz="1800"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err="1" smtClean="0">
                <a:solidFill>
                  <a:srgbClr val="0070C0"/>
                </a:solidFill>
              </a:rPr>
              <a:t>ци</a:t>
            </a:r>
            <a:r>
              <a:rPr lang="sr-Cyrl-CS" kern="0" dirty="0" smtClean="0">
                <a:solidFill>
                  <a:srgbClr val="0070C0"/>
                </a:solidFill>
              </a:rPr>
              <a:t> и наслеђивање</a:t>
            </a:r>
            <a:endParaRPr lang="en-US" kern="0" dirty="0">
              <a:solidFill>
                <a:srgbClr val="0070C0"/>
              </a:solidFill>
            </a:endParaRPr>
          </a:p>
        </p:txBody>
      </p:sp>
      <p:pic>
        <p:nvPicPr>
          <p:cNvPr id="2048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2286000"/>
            <a:ext cx="5715000" cy="277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9" end="9"/>
                                            </p:txEl>
                                          </p:spTgt>
                                        </p:tgtEl>
                                        <p:attrNameLst>
                                          <p:attrName>style.visibility</p:attrName>
                                        </p:attrNameLst>
                                      </p:cBhvr>
                                      <p:to>
                                        <p:strVal val="visible"/>
                                      </p:to>
                                    </p:set>
                                    <p:animEffect transition="in" filter="fade">
                                      <p:cBhvr>
                                        <p:cTn id="12" dur="500"/>
                                        <p:tgtEl>
                                          <p:spTgt spid="22530">
                                            <p:txEl>
                                              <p:pRg st="9" end="9"/>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10" end="10"/>
                                            </p:txEl>
                                          </p:spTgt>
                                        </p:tgtEl>
                                        <p:attrNameLst>
                                          <p:attrName>style.visibility</p:attrName>
                                        </p:attrNameLst>
                                      </p:cBhvr>
                                      <p:to>
                                        <p:strVal val="visible"/>
                                      </p:to>
                                    </p:set>
                                    <p:animEffect transition="in" filter="fade">
                                      <p:cBhvr>
                                        <p:cTn id="17" dur="500"/>
                                        <p:tgtEl>
                                          <p:spTgt spid="22530">
                                            <p:txEl>
                                              <p:pRg st="10" end="10"/>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20485"/>
                                        </p:tgtEl>
                                        <p:attrNameLst>
                                          <p:attrName>style.visibility</p:attrName>
                                        </p:attrNameLst>
                                      </p:cBhvr>
                                      <p:to>
                                        <p:strVal val="visible"/>
                                      </p:to>
                                    </p:set>
                                    <p:animEffect transition="in" filter="fade">
                                      <p:cBhvr>
                                        <p:cTn id="20" dur="500"/>
                                        <p:tgtEl>
                                          <p:spTgt spid="204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627" name="Group 2"/>
          <p:cNvGrpSpPr>
            <a:grpSpLocks/>
          </p:cNvGrpSpPr>
          <p:nvPr/>
        </p:nvGrpSpPr>
        <p:grpSpPr bwMode="auto">
          <a:xfrm>
            <a:off x="3406775" y="3856038"/>
            <a:ext cx="5562413" cy="1570037"/>
            <a:chOff x="3429000" y="3096547"/>
            <a:chExt cx="5562413" cy="1569660"/>
          </a:xfrm>
        </p:grpSpPr>
        <p:sp>
          <p:nvSpPr>
            <p:cNvPr id="36870" name="Line 6"/>
            <p:cNvSpPr>
              <a:spLocks noChangeShapeType="1"/>
            </p:cNvSpPr>
            <p:nvPr/>
          </p:nvSpPr>
          <p:spPr bwMode="auto">
            <a:xfrm flipV="1">
              <a:off x="3429000" y="3505200"/>
              <a:ext cx="3429000" cy="76200"/>
            </a:xfrm>
            <a:prstGeom prst="line">
              <a:avLst/>
            </a:prstGeom>
            <a:noFill/>
            <a:ln w="28575">
              <a:solidFill>
                <a:schemeClr val="accent2"/>
              </a:solidFill>
              <a:round/>
              <a:headEnd type="arrow" w="lg" len="lg"/>
              <a:tailEnd/>
            </a:ln>
            <a:extLst>
              <a:ext uri="{909E8E84-426E-40DD-AFC4-6F175D3DCCD1}">
                <a14:hiddenFill xmlns:a14="http://schemas.microsoft.com/office/drawing/2010/main">
                  <a:noFill/>
                </a14:hiddenFill>
              </a:ext>
            </a:extLst>
          </p:spPr>
          <p:txBody>
            <a:bodyPr wrap="none" anchor="ctr"/>
            <a:lstStyle/>
            <a:p>
              <a:endParaRPr lang="sr-Latn-RS"/>
            </a:p>
          </p:txBody>
        </p:sp>
        <p:sp>
          <p:nvSpPr>
            <p:cNvPr id="36871" name="Rectangle 5"/>
            <p:cNvSpPr>
              <a:spLocks noChangeArrowheads="1"/>
            </p:cNvSpPr>
            <p:nvPr/>
          </p:nvSpPr>
          <p:spPr bwMode="auto">
            <a:xfrm>
              <a:off x="6270625" y="3096547"/>
              <a:ext cx="2720788" cy="1569660"/>
            </a:xfrm>
            <a:prstGeom prst="rect">
              <a:avLst/>
            </a:prstGeom>
            <a:solidFill>
              <a:schemeClr val="accent1"/>
            </a:solidFill>
            <a:ln>
              <a:noFill/>
            </a:ln>
            <a:extLst>
              <a:ext uri="{91240B29-F687-4F45-9708-019B960494DF}">
                <a14:hiddenLine xmlns:a14="http://schemas.microsoft.com/office/drawing/2010/main" w="2857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algn="ctr" eaLnBrk="1" hangingPunct="1">
                <a:spcBef>
                  <a:spcPct val="0"/>
                </a:spcBef>
                <a:buClrTx/>
                <a:buFontTx/>
                <a:buNone/>
              </a:pPr>
              <a:r>
                <a:rPr lang="sr-Cyrl-RS" altLang="en-US" sz="2400" dirty="0">
                  <a:latin typeface="Helvetica" panose="020B0604020202020204" pitchFamily="34" charset="0"/>
                  <a:ea typeface="MS PGothic" panose="020B0600070205080204" pitchFamily="34" charset="-128"/>
                </a:rPr>
                <a:t>Грешка при превођењу јер конверзија није безбедна за тип</a:t>
              </a:r>
              <a:r>
                <a:rPr lang="en-US" altLang="en-US" sz="2400" dirty="0">
                  <a:latin typeface="Helvetica" panose="020B0604020202020204" pitchFamily="34" charset="0"/>
                  <a:ea typeface="MS PGothic" panose="020B0600070205080204" pitchFamily="34" charset="-128"/>
                </a:rPr>
                <a:t>! </a:t>
              </a:r>
            </a:p>
          </p:txBody>
        </p:sp>
      </p:grpSp>
      <p:sp>
        <p:nvSpPr>
          <p:cNvPr id="8"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smtClean="0">
                <a:solidFill>
                  <a:srgbClr val="0070C0"/>
                </a:solidFill>
              </a:rPr>
              <a:t>Генери</a:t>
            </a:r>
            <a:r>
              <a:rPr lang="sr-Cyrl-CS" kern="0" dirty="0" smtClean="0">
                <a:solidFill>
                  <a:srgbClr val="0070C0"/>
                </a:solidFill>
              </a:rPr>
              <a:t>ци и наслеђивање (2)</a:t>
            </a:r>
            <a:endParaRPr lang="en-US" kern="0" dirty="0">
              <a:solidFill>
                <a:srgbClr val="0070C0"/>
              </a:solidFill>
            </a:endParaRPr>
          </a:p>
        </p:txBody>
      </p:sp>
      <p:sp>
        <p:nvSpPr>
          <p:cNvPr id="9" name="Text Box 2"/>
          <p:cNvSpPr txBox="1">
            <a:spLocks noChangeArrowheads="1"/>
          </p:cNvSpPr>
          <p:nvPr/>
        </p:nvSpPr>
        <p:spPr bwMode="auto">
          <a:xfrm>
            <a:off x="306388" y="1417638"/>
            <a:ext cx="8761412" cy="1570037"/>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0"/>
              </a:spcBef>
              <a:buFont typeface="Arial" panose="020B0604020202020204" pitchFamily="34" charset="0"/>
              <a:buChar char="•"/>
              <a:defRPr/>
            </a:pPr>
            <a:r>
              <a:rPr lang="x-none" dirty="0" smtClean="0">
                <a:latin typeface="Garamond" pitchFamily="18" charset="0"/>
              </a:rPr>
              <a:t>У</a:t>
            </a:r>
            <a:r>
              <a:rPr lang="sr-Cyrl-RS" dirty="0" smtClean="0">
                <a:latin typeface="Garamond" pitchFamily="18" charset="0"/>
              </a:rPr>
              <a:t> примеру који следи, преводилац спречава превођење кода са операцијама које нису  безбедне за тип – није могуће са листом ниски радити као са листом објеката, без обзира на то што је класа </a:t>
            </a:r>
            <a:r>
              <a:rPr lang="en-US" sz="2000" dirty="0" smtClean="0">
                <a:latin typeface="+mn-lt"/>
              </a:rPr>
              <a:t>String</a:t>
            </a:r>
            <a:r>
              <a:rPr lang="en-US" sz="2000" dirty="0" smtClean="0">
                <a:latin typeface="Garamond" pitchFamily="18" charset="0"/>
              </a:rPr>
              <a:t> </a:t>
            </a:r>
            <a:r>
              <a:rPr lang="sr-Cyrl-RS" dirty="0" smtClean="0">
                <a:latin typeface="Garamond" pitchFamily="18" charset="0"/>
              </a:rPr>
              <a:t>изведена из класе </a:t>
            </a:r>
            <a:r>
              <a:rPr lang="en-US" sz="2000" dirty="0" smtClean="0">
                <a:latin typeface="+mn-lt"/>
              </a:rPr>
              <a:t>Object</a:t>
            </a:r>
            <a:r>
              <a:rPr lang="x-none" dirty="0" smtClean="0">
                <a:latin typeface="Garamond" pitchFamily="18" charset="0"/>
              </a:rPr>
              <a:t>.</a:t>
            </a:r>
            <a:endParaRPr lang="sr-Cyrl-CS" dirty="0" smtClean="0">
              <a:latin typeface="Garamond" pitchFamily="18" charset="0"/>
            </a:endParaRPr>
          </a:p>
        </p:txBody>
      </p:sp>
      <p:sp>
        <p:nvSpPr>
          <p:cNvPr id="2" name="Rectangle 1"/>
          <p:cNvSpPr/>
          <p:nvPr/>
        </p:nvSpPr>
        <p:spPr>
          <a:xfrm>
            <a:off x="609600" y="3888695"/>
            <a:ext cx="5332412" cy="1246495"/>
          </a:xfrm>
          <a:prstGeom prst="rect">
            <a:avLst/>
          </a:prstGeom>
        </p:spPr>
        <p:txBody>
          <a:bodyPr wrap="square">
            <a:spAutoFit/>
          </a:bodyPr>
          <a:lstStyle/>
          <a:p>
            <a:r>
              <a:rPr lang="sr-Latn-RS" sz="1500" dirty="0">
                <a:solidFill>
                  <a:srgbClr val="000000"/>
                </a:solidFill>
                <a:latin typeface="Courier New" panose="02070309020205020404" pitchFamily="49" charset="0"/>
              </a:rPr>
              <a:t>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String</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ls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ArrayList</a:t>
            </a:r>
            <a:r>
              <a:rPr lang="sr-Latn-RS" sz="1500" b="1" dirty="0">
                <a:solidFill>
                  <a:srgbClr val="000080"/>
                </a:solidFill>
                <a:latin typeface="Courier New" panose="02070309020205020404" pitchFamily="49" charset="0"/>
              </a:rPr>
              <a:t>&lt;</a:t>
            </a:r>
            <a:r>
              <a:rPr lang="sr-Latn-RS" sz="1500" dirty="0">
                <a:solidFill>
                  <a:srgbClr val="000000"/>
                </a:solidFill>
                <a:latin typeface="Courier New" panose="02070309020205020404" pitchFamily="49" charset="0"/>
              </a:rPr>
              <a:t>String</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List</a:t>
            </a:r>
            <a:r>
              <a:rPr lang="sr-Latn-RS" sz="1500" b="1" dirty="0" smtClean="0">
                <a:solidFill>
                  <a:srgbClr val="000080"/>
                </a:solidFill>
                <a:latin typeface="Courier New" panose="02070309020205020404" pitchFamily="49" charset="0"/>
              </a:rPr>
              <a:t>&lt;</a:t>
            </a:r>
            <a:r>
              <a:rPr lang="sr-Latn-RS" sz="1500" dirty="0" smtClean="0">
                <a:solidFill>
                  <a:srgbClr val="000000"/>
                </a:solidFill>
                <a:latin typeface="Courier New" panose="02070309020205020404" pitchFamily="49" charset="0"/>
              </a:rPr>
              <a:t>Object</a:t>
            </a:r>
            <a:r>
              <a:rPr lang="sr-Latn-RS" sz="1500" b="1" dirty="0">
                <a:solidFill>
                  <a:srgbClr val="000080"/>
                </a:solidFill>
                <a:latin typeface="Courier New" panose="02070309020205020404" pitchFamily="49" charset="0"/>
              </a:rPr>
              <a:t>&gt;</a:t>
            </a:r>
            <a:r>
              <a:rPr lang="sr-Latn-RS" sz="1500" dirty="0">
                <a:solidFill>
                  <a:srgbClr val="000000"/>
                </a:solidFill>
                <a:latin typeface="Courier New" panose="02070309020205020404" pitchFamily="49" charset="0"/>
              </a:rPr>
              <a:t> lo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ls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Cyrl-RS" sz="1500" dirty="0" smtClean="0">
                <a:solidFill>
                  <a:srgbClr val="000000"/>
                </a:solidFill>
                <a:latin typeface="Courier New" panose="02070309020205020404" pitchFamily="49" charset="0"/>
              </a:rPr>
              <a:t/>
            </a:r>
            <a:br>
              <a:rPr lang="sr-Cyrl-RS" sz="1500" dirty="0" smtClean="0">
                <a:solidFill>
                  <a:srgbClr val="000000"/>
                </a:solidFill>
                <a:latin typeface="Courier New" panose="02070309020205020404" pitchFamily="49" charset="0"/>
              </a:rPr>
            </a:br>
            <a:r>
              <a:rPr lang="sr-Latn-RS" sz="1500" dirty="0" smtClean="0">
                <a:solidFill>
                  <a:srgbClr val="000000"/>
                </a:solidFill>
                <a:latin typeface="Courier New" panose="02070309020205020404" pitchFamily="49" charset="0"/>
              </a:rPr>
              <a:t>lo</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add</a:t>
            </a:r>
            <a:r>
              <a:rPr lang="sr-Latn-RS" sz="1500" b="1" dirty="0" smtClean="0">
                <a:solidFill>
                  <a:srgbClr val="000080"/>
                </a:solidFill>
                <a:latin typeface="Courier New" panose="02070309020205020404" pitchFamily="49" charset="0"/>
              </a:rPr>
              <a:t>(</a:t>
            </a:r>
            <a:r>
              <a:rPr lang="sr-Latn-RS" sz="1500" dirty="0" smtClean="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FF"/>
                </a:solidFill>
                <a:latin typeface="Courier New" panose="02070309020205020404" pitchFamily="49" charset="0"/>
              </a:rPr>
              <a:t>new</a:t>
            </a:r>
            <a:r>
              <a:rPr lang="sr-Latn-RS" sz="1500" dirty="0">
                <a:solidFill>
                  <a:srgbClr val="000000"/>
                </a:solidFill>
                <a:latin typeface="Courier New" panose="02070309020205020404" pitchFamily="49" charset="0"/>
              </a:rPr>
              <a:t> Object</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 legalno?! </a:t>
            </a:r>
            <a:r>
              <a:rPr lang="sr-Latn-RS" sz="1500" dirty="0">
                <a:solidFill>
                  <a:srgbClr val="000000"/>
                </a:solidFill>
                <a:latin typeface="Courier New" panose="02070309020205020404" pitchFamily="49" charset="0"/>
              </a:rPr>
              <a:t>ls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get</a:t>
            </a:r>
            <a:r>
              <a:rPr lang="sr-Latn-RS" sz="1500" b="1" dirty="0">
                <a:solidFill>
                  <a:srgbClr val="000080"/>
                </a:solidFill>
                <a:latin typeface="Courier New" panose="02070309020205020404" pitchFamily="49" charset="0"/>
              </a:rPr>
              <a:t>(</a:t>
            </a:r>
            <a:r>
              <a:rPr lang="sr-Latn-RS" sz="1500" dirty="0">
                <a:solidFill>
                  <a:srgbClr val="FF8000"/>
                </a:solidFill>
                <a:latin typeface="Courier New" panose="02070309020205020404" pitchFamily="49" charset="0"/>
              </a:rPr>
              <a:t>0</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 Nije string?!</a:t>
            </a:r>
            <a:endParaRPr lang="sr-Latn-RS" sz="1500" dirty="0">
              <a:effectLst/>
            </a:endParaRPr>
          </a:p>
        </p:txBody>
      </p:sp>
      <p:sp>
        <p:nvSpPr>
          <p:cNvPr id="3" name="Rectangle 2"/>
          <p:cNvSpPr/>
          <p:nvPr/>
        </p:nvSpPr>
        <p:spPr>
          <a:xfrm>
            <a:off x="609600" y="3888695"/>
            <a:ext cx="5029200" cy="124649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26627"/>
                                        </p:tgtEl>
                                        <p:attrNameLst>
                                          <p:attrName>style.visibility</p:attrName>
                                        </p:attrNameLst>
                                      </p:cBhvr>
                                      <p:to>
                                        <p:strVal val="visible"/>
                                      </p:to>
                                    </p:set>
                                    <p:animEffect transition="in" filter="fade">
                                      <p:cBhvr>
                                        <p:cTn id="10" dur="500"/>
                                        <p:tgtEl>
                                          <p:spTgt spid="266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371600"/>
            <a:ext cx="8761412" cy="4154984"/>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0"/>
              </a:spcBef>
              <a:buFont typeface="Arial" panose="020B0604020202020204" pitchFamily="34" charset="0"/>
              <a:buChar char="•"/>
              <a:defRPr/>
            </a:pPr>
            <a:r>
              <a:rPr lang="sr-Cyrl-RS" dirty="0" smtClean="0">
                <a:latin typeface="Garamond" pitchFamily="18" charset="0"/>
              </a:rPr>
              <a:t>Као закључак, потребно је водити рачуна о следећим чињеницама када се ради са Јава генерицима</a:t>
            </a:r>
            <a:r>
              <a:rPr lang="en-US" dirty="0" smtClean="0">
                <a:latin typeface="Garamond" pitchFamily="18" charset="0"/>
              </a:rPr>
              <a:t>:</a:t>
            </a:r>
            <a:endParaRPr lang="en-US" dirty="0">
              <a:latin typeface="Garamond" pitchFamily="18" charset="0"/>
            </a:endParaRPr>
          </a:p>
          <a:p>
            <a:pPr marL="1200150" lvl="1" indent="-457200">
              <a:spcBef>
                <a:spcPts val="0"/>
              </a:spcBef>
              <a:buFont typeface="+mj-lt"/>
              <a:buAutoNum type="arabicPeriod"/>
              <a:defRPr/>
            </a:pPr>
            <a:r>
              <a:rPr lang="sr-Cyrl-RS" dirty="0" smtClean="0">
                <a:latin typeface="Garamond" pitchFamily="18" charset="0"/>
              </a:rPr>
              <a:t>У раду Јава виртуелне машине не постоје генерици, </a:t>
            </a:r>
            <a:r>
              <a:rPr lang="sr-Cyrl-RS" dirty="0" smtClean="0">
                <a:latin typeface="Garamond" pitchFamily="18" charset="0"/>
              </a:rPr>
              <a:t/>
            </a:r>
            <a:br>
              <a:rPr lang="sr-Cyrl-RS" dirty="0" smtClean="0">
                <a:latin typeface="Garamond" pitchFamily="18" charset="0"/>
              </a:rPr>
            </a:br>
            <a:r>
              <a:rPr lang="sr-Cyrl-RS" dirty="0" smtClean="0">
                <a:latin typeface="Garamond" pitchFamily="18" charset="0"/>
              </a:rPr>
              <a:t>већ </a:t>
            </a:r>
            <a:r>
              <a:rPr lang="sr-Cyrl-RS" dirty="0" smtClean="0">
                <a:latin typeface="Garamond" pitchFamily="18" charset="0"/>
              </a:rPr>
              <a:t>само обичне класе и методи</a:t>
            </a:r>
            <a:r>
              <a:rPr lang="en-US" dirty="0" smtClean="0">
                <a:latin typeface="Garamond" pitchFamily="18" charset="0"/>
              </a:rPr>
              <a:t>.</a:t>
            </a:r>
            <a:endParaRPr lang="en-US" dirty="0">
              <a:latin typeface="Garamond" pitchFamily="18" charset="0"/>
            </a:endParaRPr>
          </a:p>
          <a:p>
            <a:pPr marL="1200150" lvl="1" indent="-457200">
              <a:spcBef>
                <a:spcPts val="0"/>
              </a:spcBef>
              <a:buFont typeface="+mj-lt"/>
              <a:buAutoNum type="arabicPeriod"/>
              <a:defRPr/>
            </a:pPr>
            <a:r>
              <a:rPr lang="sr-Cyrl-RS" dirty="0" smtClean="0">
                <a:latin typeface="Garamond" pitchFamily="18" charset="0"/>
              </a:rPr>
              <a:t>Сви типовни параматри бивају замењени са својим границама</a:t>
            </a:r>
            <a:r>
              <a:rPr lang="en-US" dirty="0" smtClean="0">
                <a:latin typeface="Garamond" pitchFamily="18" charset="0"/>
              </a:rPr>
              <a:t>.</a:t>
            </a:r>
            <a:endParaRPr lang="en-US" dirty="0">
              <a:latin typeface="Garamond" pitchFamily="18" charset="0"/>
            </a:endParaRPr>
          </a:p>
          <a:p>
            <a:pPr marL="1200150" lvl="1" indent="-457200">
              <a:spcBef>
                <a:spcPts val="0"/>
              </a:spcBef>
              <a:buFont typeface="+mj-lt"/>
              <a:buAutoNum type="arabicPeriod"/>
              <a:defRPr/>
            </a:pPr>
            <a:r>
              <a:rPr lang="sr-Cyrl-RS" dirty="0" smtClean="0">
                <a:latin typeface="Garamond" pitchFamily="18" charset="0"/>
              </a:rPr>
              <a:t>Преводилац генерише методе-мостове и на тај начин </a:t>
            </a:r>
            <a:r>
              <a:rPr lang="sr-Cyrl-RS" dirty="0">
                <a:latin typeface="Garamond" pitchFamily="18" charset="0"/>
              </a:rPr>
              <a:t>з</a:t>
            </a:r>
            <a:r>
              <a:rPr lang="sr-Cyrl-RS" dirty="0" smtClean="0">
                <a:latin typeface="Garamond" pitchFamily="18" charset="0"/>
              </a:rPr>
              <a:t>адржава полиморфно понашање</a:t>
            </a:r>
            <a:r>
              <a:rPr lang="en-US" dirty="0" smtClean="0">
                <a:latin typeface="Garamond" pitchFamily="18" charset="0"/>
              </a:rPr>
              <a:t>.</a:t>
            </a:r>
            <a:endParaRPr lang="en-US" dirty="0">
              <a:latin typeface="Garamond" pitchFamily="18" charset="0"/>
            </a:endParaRPr>
          </a:p>
          <a:p>
            <a:pPr marL="1200150" lvl="1" indent="-457200">
              <a:spcBef>
                <a:spcPts val="0"/>
              </a:spcBef>
              <a:buFont typeface="+mj-lt"/>
              <a:buAutoNum type="arabicPeriod"/>
              <a:defRPr/>
            </a:pPr>
            <a:r>
              <a:rPr lang="sr-Cyrl-RS" dirty="0" smtClean="0">
                <a:latin typeface="Garamond" pitchFamily="18" charset="0"/>
              </a:rPr>
              <a:t>Да би се обезбедила безбедност типова, преводилац тамо где је потребно убацује наредбе за експлицитну конверзију типова</a:t>
            </a:r>
            <a:r>
              <a:rPr lang="en-US" dirty="0" smtClean="0">
                <a:latin typeface="Garamond" pitchFamily="18" charset="0"/>
              </a:rPr>
              <a:t>.</a:t>
            </a:r>
            <a:endParaRPr lang="en-US" sz="1800" dirty="0">
              <a:latin typeface="+mn-lt"/>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sr-Cyrl-RS" kern="0" dirty="0" smtClean="0">
                <a:solidFill>
                  <a:srgbClr val="0070C0"/>
                </a:solidFill>
              </a:rPr>
              <a:t>Закључак</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idx="4294967295"/>
          </p:nvPr>
        </p:nvSpPr>
        <p:spPr>
          <a:xfrm>
            <a:off x="3311525" y="427038"/>
            <a:ext cx="5832475" cy="914400"/>
          </a:xfrm>
        </p:spPr>
        <p:txBody>
          <a:bodyPr/>
          <a:lstStyle/>
          <a:p>
            <a:pPr eaLnBrk="1" hangingPunct="1"/>
            <a:r>
              <a:rPr lang="en-US" altLang="en-US" smtClean="0">
                <a:solidFill>
                  <a:srgbClr val="3366FF"/>
                </a:solidFill>
              </a:rPr>
              <a:t>Захвалница</a:t>
            </a:r>
            <a:endParaRPr lang="sr-Latn-CS" altLang="en-US" smtClean="0">
              <a:solidFill>
                <a:srgbClr val="3366FF"/>
              </a:solidFill>
            </a:endParaRPr>
          </a:p>
        </p:txBody>
      </p:sp>
      <p:sp>
        <p:nvSpPr>
          <p:cNvPr id="8197" name="Text Box 3"/>
          <p:cNvSpPr txBox="1">
            <a:spLocks noChangeArrowheads="1"/>
          </p:cNvSpPr>
          <p:nvPr/>
        </p:nvSpPr>
        <p:spPr bwMode="auto">
          <a:xfrm>
            <a:off x="304800" y="1628775"/>
            <a:ext cx="8610600" cy="473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lr>
                <a:schemeClr val="accent1"/>
              </a:buClr>
              <a:buFont typeface="Wingdings" panose="05000000000000000000" pitchFamily="2" charset="2"/>
              <a:buChar char="l"/>
              <a:defRPr sz="3200">
                <a:solidFill>
                  <a:schemeClr val="tx1"/>
                </a:solidFill>
                <a:latin typeface="Arial" panose="020B0604020202020204" pitchFamily="34" charset="0"/>
              </a:defRPr>
            </a:lvl1pPr>
            <a:lvl2pPr marL="742950" indent="-285750" eaLnBrk="0" hangingPunct="0">
              <a:spcBef>
                <a:spcPct val="20000"/>
              </a:spcBef>
              <a:buClr>
                <a:schemeClr val="accent1"/>
              </a:buClr>
              <a:buFont typeface="Wingdings" panose="05000000000000000000" pitchFamily="2" charset="2"/>
              <a:buChar char="¡"/>
              <a:defRPr sz="2700">
                <a:solidFill>
                  <a:schemeClr val="tx1"/>
                </a:solidFill>
                <a:latin typeface="Arial" panose="020B0604020202020204" pitchFamily="34" charset="0"/>
              </a:defRPr>
            </a:lvl2pPr>
            <a:lvl3pPr marL="1143000" indent="-228600" eaLnBrk="0" hangingPunct="0">
              <a:spcBef>
                <a:spcPct val="20000"/>
              </a:spcBef>
              <a:buClr>
                <a:schemeClr val="accent1"/>
              </a:buClr>
              <a:buFont typeface="Wingdings" panose="05000000000000000000" pitchFamily="2" charset="2"/>
              <a:buChar char="l"/>
              <a:defRPr sz="2300">
                <a:solidFill>
                  <a:schemeClr val="tx1"/>
                </a:solidFill>
                <a:latin typeface="Arial" panose="020B0604020202020204" pitchFamily="34" charset="0"/>
              </a:defRPr>
            </a:lvl3pPr>
            <a:lvl4pPr marL="1600200" indent="-228600" eaLnBrk="0" hangingPunct="0">
              <a:spcBef>
                <a:spcPct val="20000"/>
              </a:spcBef>
              <a:buClr>
                <a:schemeClr val="accent1"/>
              </a:buClr>
              <a:buChar char="•"/>
              <a:defRPr sz="2000">
                <a:solidFill>
                  <a:schemeClr val="tx1"/>
                </a:solidFill>
                <a:latin typeface="Arial" panose="020B0604020202020204" pitchFamily="34" charset="0"/>
              </a:defRPr>
            </a:lvl4pPr>
            <a:lvl5pPr marL="2057400" indent="-228600" eaLnBrk="0" hangingPunct="0">
              <a:spcBef>
                <a:spcPct val="20000"/>
              </a:spcBef>
              <a:buClr>
                <a:schemeClr val="accent1"/>
              </a:buClr>
              <a:buFont typeface="Wingdings" panose="05000000000000000000" pitchFamily="2" charset="2"/>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lr>
                <a:schemeClr val="accent1"/>
              </a:buClr>
              <a:buFont typeface="Wingdings" panose="05000000000000000000" pitchFamily="2" charset="2"/>
              <a:buChar char=""/>
              <a:defRPr sz="2000">
                <a:solidFill>
                  <a:schemeClr val="tx1"/>
                </a:solidFill>
                <a:latin typeface="Arial" panose="020B0604020202020204" pitchFamily="34" charset="0"/>
              </a:defRPr>
            </a:lvl9pPr>
          </a:lstStyle>
          <a:p>
            <a:pPr eaLnBrk="1" hangingPunct="1">
              <a:buClrTx/>
              <a:buFontTx/>
              <a:buNone/>
            </a:pPr>
            <a:r>
              <a:rPr lang="en-US" altLang="en-US" sz="2600">
                <a:solidFill>
                  <a:srgbClr val="000073"/>
                </a:solidFill>
                <a:latin typeface="Garamond" panose="02020404030301010803" pitchFamily="18" charset="0"/>
              </a:rPr>
              <a:t>Велики део материјала који је укључен у ову презентацију је преузет из презентације коју је раније (у време када је он држао курс Објектно орјентисано програмирање) направио проф. др Душан Тошић.</a:t>
            </a:r>
          </a:p>
          <a:p>
            <a:pPr eaLnBrk="1" hangingPunct="1">
              <a:buClrTx/>
              <a:buFontTx/>
              <a:buNone/>
            </a:pPr>
            <a:r>
              <a:rPr lang="en-US" altLang="en-US" sz="2600">
                <a:solidFill>
                  <a:srgbClr val="000073"/>
                </a:solidFill>
                <a:latin typeface="Garamond" panose="02020404030301010803" pitchFamily="18" charset="0"/>
              </a:rPr>
              <a:t>Хвала проф. Тошићу што се сагласио са укључивањем тог материјала у садашњу презентацији, као и на помоћи коју ми је пружио током конципцирања и реализације курса. </a:t>
            </a:r>
          </a:p>
          <a:p>
            <a:pPr eaLnBrk="1" hangingPunct="1">
              <a:buClrTx/>
              <a:buFontTx/>
              <a:buNone/>
            </a:pPr>
            <a:r>
              <a:rPr lang="en-US" altLang="en-US" sz="2600">
                <a:solidFill>
                  <a:srgbClr val="000073"/>
                </a:solidFill>
                <a:latin typeface="Garamond" panose="02020404030301010803" pitchFamily="18" charset="0"/>
              </a:rPr>
              <a:t>Надаље, један део материјала је преузет од колегинице Марије Милановић. </a:t>
            </a:r>
          </a:p>
          <a:p>
            <a:pPr eaLnBrk="1" hangingPunct="1">
              <a:buClrTx/>
              <a:buFontTx/>
              <a:buNone/>
            </a:pPr>
            <a:r>
              <a:rPr lang="en-US" altLang="en-US" sz="2600">
                <a:solidFill>
                  <a:srgbClr val="000073"/>
                </a:solidFill>
                <a:latin typeface="Garamond" panose="02020404030301010803" pitchFamily="18" charset="0"/>
              </a:rPr>
              <a:t>Хвала Марији Милановић на помоћи у реализацији ове презентације.</a:t>
            </a:r>
            <a:endParaRPr lang="sr-Latn-CS" altLang="en-US" sz="2600">
              <a:solidFill>
                <a:srgbClr val="000073"/>
              </a:solidFill>
              <a:latin typeface="Garamond" panose="02020404030301010803"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8197">
                                            <p:txEl>
                                              <p:pRg st="0" end="0"/>
                                            </p:txEl>
                                          </p:spTgt>
                                        </p:tgtEl>
                                        <p:attrNameLst>
                                          <p:attrName>style.visibility</p:attrName>
                                        </p:attrNameLst>
                                      </p:cBhvr>
                                      <p:to>
                                        <p:strVal val="visible"/>
                                      </p:to>
                                    </p:set>
                                    <p:animEffect transition="in" filter="fade">
                                      <p:cBhvr>
                                        <p:cTn id="7" dur="500"/>
                                        <p:tgtEl>
                                          <p:spTgt spid="819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197">
                                            <p:txEl>
                                              <p:pRg st="1" end="1"/>
                                            </p:txEl>
                                          </p:spTgt>
                                        </p:tgtEl>
                                        <p:attrNameLst>
                                          <p:attrName>style.visibility</p:attrName>
                                        </p:attrNameLst>
                                      </p:cBhvr>
                                      <p:to>
                                        <p:strVal val="visible"/>
                                      </p:to>
                                    </p:set>
                                    <p:animEffect transition="in" filter="fade">
                                      <p:cBhvr>
                                        <p:cTn id="10" dur="500"/>
                                        <p:tgtEl>
                                          <p:spTgt spid="8197">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8197">
                                            <p:txEl>
                                              <p:pRg st="2" end="2"/>
                                            </p:txEl>
                                          </p:spTgt>
                                        </p:tgtEl>
                                        <p:attrNameLst>
                                          <p:attrName>style.visibility</p:attrName>
                                        </p:attrNameLst>
                                      </p:cBhvr>
                                      <p:to>
                                        <p:strVal val="visible"/>
                                      </p:to>
                                    </p:set>
                                    <p:animEffect transition="in" filter="fade">
                                      <p:cBhvr>
                                        <p:cTn id="13" dur="500"/>
                                        <p:tgtEl>
                                          <p:spTgt spid="8197">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8197">
                                            <p:txEl>
                                              <p:pRg st="3" end="3"/>
                                            </p:txEl>
                                          </p:spTgt>
                                        </p:tgtEl>
                                        <p:attrNameLst>
                                          <p:attrName>style.visibility</p:attrName>
                                        </p:attrNameLst>
                                      </p:cBhvr>
                                      <p:to>
                                        <p:strVal val="visible"/>
                                      </p:to>
                                    </p:set>
                                    <p:animEffect transition="in" filter="fade">
                                      <p:cBhvr>
                                        <p:cTn id="16" dur="500"/>
                                        <p:tgtEl>
                                          <p:spTgt spid="819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832092"/>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Енумерисани тип се </a:t>
            </a:r>
            <a:r>
              <a:rPr lang="x-none" dirty="0">
                <a:latin typeface="Garamond" pitchFamily="18" charset="0"/>
              </a:rPr>
              <a:t>заправо </a:t>
            </a:r>
            <a:r>
              <a:rPr lang="x-none" dirty="0" smtClean="0">
                <a:latin typeface="Garamond" pitchFamily="18" charset="0"/>
              </a:rPr>
              <a:t>понаша </a:t>
            </a:r>
            <a:r>
              <a:rPr lang="x-none" dirty="0">
                <a:latin typeface="Garamond" pitchFamily="18" charset="0"/>
              </a:rPr>
              <a:t>као класа. </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Класа из претходног примера садржи </a:t>
            </a:r>
            <a:r>
              <a:rPr lang="x-none" dirty="0">
                <a:latin typeface="Garamond" pitchFamily="18" charset="0"/>
              </a:rPr>
              <a:t>тачно </a:t>
            </a:r>
            <a:r>
              <a:rPr lang="x-none" dirty="0" smtClean="0">
                <a:latin typeface="Garamond" pitchFamily="18" charset="0"/>
              </a:rPr>
              <a:t>четири податка тј. тачно четири примерка </a:t>
            </a:r>
            <a:r>
              <a:rPr lang="x-none" dirty="0">
                <a:latin typeface="Garamond" pitchFamily="18" charset="0"/>
              </a:rPr>
              <a:t>- није </a:t>
            </a:r>
            <a:r>
              <a:rPr lang="x-none" dirty="0" smtClean="0">
                <a:latin typeface="Garamond" pitchFamily="18" charset="0"/>
              </a:rPr>
              <a:t>могуће конструисати </a:t>
            </a:r>
            <a:r>
              <a:rPr lang="x-none" dirty="0">
                <a:latin typeface="Garamond" pitchFamily="18" charset="0"/>
              </a:rPr>
              <a:t>нове објекте.</a:t>
            </a:r>
          </a:p>
          <a:p>
            <a:pPr marL="342900" indent="-342900">
              <a:spcBef>
                <a:spcPts val="600"/>
              </a:spcBef>
              <a:buFont typeface="Arial" panose="020B0604020202020204" pitchFamily="34" charset="0"/>
              <a:buChar char="•"/>
              <a:defRPr/>
            </a:pPr>
            <a:r>
              <a:rPr lang="x-none" dirty="0">
                <a:latin typeface="Garamond" pitchFamily="18" charset="0"/>
              </a:rPr>
              <a:t>Према томе, </a:t>
            </a:r>
            <a:r>
              <a:rPr lang="x-none" dirty="0" smtClean="0">
                <a:latin typeface="Garamond" pitchFamily="18" charset="0"/>
              </a:rPr>
              <a:t>нема </a:t>
            </a:r>
            <a:r>
              <a:rPr lang="x-none" dirty="0">
                <a:latin typeface="Garamond" pitchFamily="18" charset="0"/>
              </a:rPr>
              <a:t>потребе користити метод </a:t>
            </a:r>
            <a:r>
              <a:rPr lang="en-US" sz="1800" dirty="0">
                <a:latin typeface="+mn-lt"/>
              </a:rPr>
              <a:t>equals()</a:t>
            </a:r>
            <a:r>
              <a:rPr lang="en-US" sz="1800" dirty="0">
                <a:latin typeface="Garamond" pitchFamily="18" charset="0"/>
              </a:rPr>
              <a:t> </a:t>
            </a:r>
            <a:r>
              <a:rPr lang="x-none" dirty="0">
                <a:latin typeface="Garamond" pitchFamily="18" charset="0"/>
              </a:rPr>
              <a:t>за </a:t>
            </a:r>
            <a:r>
              <a:rPr lang="x-none" dirty="0" smtClean="0">
                <a:latin typeface="Garamond" pitchFamily="18" charset="0"/>
              </a:rPr>
              <a:t>поређење вредности енумерисаног типа, већ се подаци тог типа </a:t>
            </a:r>
            <a:r>
              <a:rPr lang="x-none" dirty="0">
                <a:latin typeface="Garamond" pitchFamily="18" charset="0"/>
              </a:rPr>
              <a:t>пореде </a:t>
            </a:r>
            <a:r>
              <a:rPr lang="x-none" dirty="0" smtClean="0">
                <a:latin typeface="Garamond" pitchFamily="18" charset="0"/>
              </a:rPr>
              <a:t>коришћењем оператора </a:t>
            </a:r>
            <a:r>
              <a:rPr lang="x-none" sz="1800" dirty="0" smtClean="0">
                <a:latin typeface="+mn-lt"/>
              </a:rPr>
              <a:t>==</a:t>
            </a:r>
            <a:r>
              <a:rPr lang="x-none" dirty="0" smtClean="0">
                <a:latin typeface="Garamond" pitchFamily="18" charset="0"/>
              </a:rPr>
              <a:t>.</a:t>
            </a:r>
          </a:p>
          <a:p>
            <a:pPr marL="342900" indent="-342900">
              <a:spcBef>
                <a:spcPts val="600"/>
              </a:spcBef>
              <a:buFont typeface="Arial" panose="020B0604020202020204" pitchFamily="34" charset="0"/>
              <a:buChar char="•"/>
              <a:defRPr/>
            </a:pPr>
            <a:r>
              <a:rPr lang="x-none" dirty="0">
                <a:latin typeface="Garamond" pitchFamily="18" charset="0"/>
              </a:rPr>
              <a:t>Могуће је декларисати променљиву </a:t>
            </a:r>
            <a:r>
              <a:rPr lang="x-none" dirty="0" smtClean="0">
                <a:latin typeface="Garamond" pitchFamily="18" charset="0"/>
              </a:rPr>
              <a:t>енумерисаног типа. </a:t>
            </a:r>
            <a:r>
              <a:rPr lang="en-US" dirty="0" smtClean="0">
                <a:latin typeface="Garamond" pitchFamily="18" charset="0"/>
              </a:rPr>
              <a:t/>
            </a:r>
            <a:br>
              <a:rPr lang="en-US" dirty="0" smtClean="0">
                <a:latin typeface="Garamond" pitchFamily="18" charset="0"/>
              </a:rPr>
            </a:br>
            <a:r>
              <a:rPr lang="x-none" dirty="0" smtClean="0">
                <a:latin typeface="Garamond" pitchFamily="18" charset="0"/>
              </a:rPr>
              <a:t>На</a:t>
            </a:r>
            <a:r>
              <a:rPr lang="en-US" dirty="0" smtClean="0">
                <a:latin typeface="Garamond" pitchFamily="18" charset="0"/>
              </a:rPr>
              <a:t> </a:t>
            </a:r>
            <a:r>
              <a:rPr lang="sr-Cyrl-RS" dirty="0" smtClean="0">
                <a:latin typeface="Garamond" pitchFamily="18" charset="0"/>
              </a:rPr>
              <a:t>п</a:t>
            </a:r>
            <a:r>
              <a:rPr lang="x-none" dirty="0" smtClean="0">
                <a:latin typeface="Garamond" pitchFamily="18" charset="0"/>
              </a:rPr>
              <a:t>ример</a:t>
            </a:r>
            <a:r>
              <a:rPr lang="x-none" dirty="0" smtClean="0">
                <a:latin typeface="Garamond" pitchFamily="18" charset="0"/>
              </a:rPr>
              <a:t>.</a:t>
            </a:r>
            <a:endParaRPr lang="x-none" dirty="0">
              <a:latin typeface="Garamond" pitchFamily="18" charset="0"/>
            </a:endParaRPr>
          </a:p>
          <a:p>
            <a:r>
              <a:rPr lang="sr-Cyrl-RS"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Velicina </a:t>
            </a:r>
            <a:r>
              <a:rPr lang="sr-Latn-RS" sz="1500" dirty="0">
                <a:solidFill>
                  <a:srgbClr val="000000"/>
                </a:solidFill>
                <a:latin typeface="Courier New" panose="02070309020205020404" pitchFamily="49" charset="0"/>
              </a:rPr>
              <a:t>v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MEDIUM</a:t>
            </a:r>
            <a:r>
              <a:rPr lang="sr-Latn-RS" sz="1500" b="1" dirty="0" smtClean="0">
                <a:solidFill>
                  <a:srgbClr val="000080"/>
                </a:solidFill>
                <a:latin typeface="Courier New" panose="02070309020205020404" pitchFamily="49" charset="0"/>
              </a:rPr>
              <a:t>;</a:t>
            </a:r>
            <a:endParaRPr lang="sr-Cyrl-RS" sz="1500"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Променљива </a:t>
            </a:r>
            <a:r>
              <a:rPr lang="x-none" dirty="0">
                <a:latin typeface="Garamond" pitchFamily="18" charset="0"/>
              </a:rPr>
              <a:t>типа </a:t>
            </a:r>
            <a:r>
              <a:rPr lang="sr-Latn-CS" sz="1800" dirty="0">
                <a:latin typeface="+mn-lt"/>
              </a:rPr>
              <a:t>Velicina</a:t>
            </a:r>
            <a:r>
              <a:rPr lang="sr-Latn-CS" sz="1800" dirty="0">
                <a:latin typeface="Garamond" pitchFamily="18" charset="0"/>
              </a:rPr>
              <a:t> </a:t>
            </a:r>
            <a:r>
              <a:rPr lang="x-none" dirty="0">
                <a:latin typeface="Garamond" pitchFamily="18" charset="0"/>
              </a:rPr>
              <a:t>може чувати само </a:t>
            </a:r>
            <a:r>
              <a:rPr lang="x-none" dirty="0" smtClean="0">
                <a:latin typeface="Garamond" pitchFamily="18" charset="0"/>
              </a:rPr>
              <a:t>једну </a:t>
            </a:r>
            <a:r>
              <a:rPr lang="x-none" dirty="0">
                <a:latin typeface="Garamond" pitchFamily="18" charset="0"/>
              </a:rPr>
              <a:t>од вредности излистаних у декларацији </a:t>
            </a:r>
            <a:r>
              <a:rPr lang="x-none" dirty="0" smtClean="0">
                <a:latin typeface="Garamond" pitchFamily="18" charset="0"/>
              </a:rPr>
              <a:t>овог типа </a:t>
            </a:r>
            <a:r>
              <a:rPr lang="x-none" dirty="0">
                <a:latin typeface="Garamond" pitchFamily="18" charset="0"/>
              </a:rPr>
              <a:t>или специјалну вредност </a:t>
            </a:r>
            <a:r>
              <a:rPr lang="sr-Latn-CS" sz="1800" dirty="0">
                <a:latin typeface="+mn-lt"/>
              </a:rPr>
              <a:t>null</a:t>
            </a:r>
            <a:r>
              <a:rPr lang="sr-Latn-CS" dirty="0">
                <a:latin typeface="Garamond" pitchFamily="18" charset="0"/>
              </a:rPr>
              <a:t>.</a:t>
            </a:r>
            <a:endParaRPr lang="sr-Latn-CS"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 (2)</a:t>
            </a:r>
            <a:endParaRPr lang="en-US" kern="0" dirty="0">
              <a:solidFill>
                <a:srgbClr val="0070C0"/>
              </a:solidFill>
            </a:endParaRPr>
          </a:p>
        </p:txBody>
      </p:sp>
      <p:sp>
        <p:nvSpPr>
          <p:cNvPr id="2" name="Rectangle 1"/>
          <p:cNvSpPr/>
          <p:nvPr/>
        </p:nvSpPr>
        <p:spPr>
          <a:xfrm>
            <a:off x="1219200" y="4648200"/>
            <a:ext cx="3505200" cy="304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blinds(horizontal)">
                                      <p:cBhvr>
                                        <p:cTn id="12" dur="500"/>
                                        <p:tgtEl>
                                          <p:spTgt spid="22530">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7" dur="500"/>
                                        <p:tgtEl>
                                          <p:spTgt spid="2253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32"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27163"/>
            <a:ext cx="8761412" cy="464742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Могуће је, по потреби, </a:t>
            </a:r>
            <a:r>
              <a:rPr lang="x-none" dirty="0">
                <a:latin typeface="Garamond" pitchFamily="18" charset="0"/>
              </a:rPr>
              <a:t>додати конструкторе, методе и поља типу енумерације. </a:t>
            </a:r>
            <a:r>
              <a:rPr lang="x-none" dirty="0" smtClean="0">
                <a:latin typeface="Garamond" pitchFamily="18" charset="0"/>
              </a:rPr>
              <a:t>Наравно, конструктори </a:t>
            </a:r>
            <a:r>
              <a:rPr lang="x-none" dirty="0">
                <a:latin typeface="Garamond" pitchFamily="18" charset="0"/>
              </a:rPr>
              <a:t>се позивају само приликом конструисања константи енумерације. Следи </a:t>
            </a:r>
            <a:r>
              <a:rPr lang="sr-Cyrl-RS" dirty="0">
                <a:latin typeface="Garamond" pitchFamily="18" charset="0"/>
              </a:rPr>
              <a:t>п</a:t>
            </a:r>
            <a:r>
              <a:rPr lang="x-none" dirty="0" smtClean="0">
                <a:latin typeface="Garamond" pitchFamily="18" charset="0"/>
              </a:rPr>
              <a:t>ример.</a:t>
            </a:r>
            <a:endParaRPr lang="sr-Cyrl-RS" dirty="0" smtClean="0">
              <a:latin typeface="Garamond" pitchFamily="18" charset="0"/>
            </a:endParaRPr>
          </a:p>
          <a:p>
            <a:pPr marL="342900" indent="-342900">
              <a:spcBef>
                <a:spcPts val="600"/>
              </a:spcBef>
              <a:buFont typeface="Arial" panose="020B0604020202020204" pitchFamily="34" charset="0"/>
              <a:buChar char="•"/>
              <a:defRPr/>
            </a:pPr>
            <a:endParaRPr lang="sr-Cyrl-RS" dirty="0" smtClean="0">
              <a:latin typeface="Garamond" pitchFamily="18" charset="0"/>
            </a:endParaRPr>
          </a:p>
          <a:p>
            <a:r>
              <a:rPr lang="sr-Cyrl-RS" sz="1500" dirty="0" smtClean="0">
                <a:solidFill>
                  <a:srgbClr val="8000FF"/>
                </a:solidFill>
                <a:latin typeface="Courier New" panose="02070309020205020404" pitchFamily="49" charset="0"/>
              </a:rPr>
              <a:t>	</a:t>
            </a:r>
            <a:r>
              <a:rPr lang="sr-Latn-RS" sz="1500" dirty="0" smtClean="0">
                <a:solidFill>
                  <a:srgbClr val="8000FF"/>
                </a:solidFill>
                <a:latin typeface="Courier New" panose="02070309020205020404" pitchFamily="49" charset="0"/>
              </a:rPr>
              <a:t>enum</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Velicina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SMALL</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MEDIUM</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LARGE</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EXTRA_LARGE</a:t>
            </a:r>
            <a:r>
              <a:rPr lang="sr-Latn-RS" sz="1500" b="1" dirty="0">
                <a:solidFill>
                  <a:srgbClr val="000080"/>
                </a:solidFill>
                <a:latin typeface="Courier New" panose="02070309020205020404" pitchFamily="49" charset="0"/>
              </a:rPr>
              <a:t>(</a:t>
            </a:r>
            <a:r>
              <a:rPr lang="sr-Latn-RS" sz="1500" dirty="0">
                <a:solidFill>
                  <a:srgbClr val="808080"/>
                </a:solidFill>
                <a:latin typeface="Courier New" panose="02070309020205020404" pitchFamily="49" charset="0"/>
              </a:rPr>
              <a:t>"XL"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p>
          <a:p>
            <a:r>
              <a:rPr lang="sr-Cyrl-RS" sz="1500" dirty="0">
                <a:solidFill>
                  <a:srgbClr val="000000"/>
                </a:solidFill>
                <a:latin typeface="Courier New" panose="02070309020205020404" pitchFamily="49" charset="0"/>
              </a:rPr>
              <a:t>	</a:t>
            </a:r>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String 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private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String 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this</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skracenica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endParaRPr lang="sr-Cyrl-RS" sz="1500" dirty="0">
              <a:solidFill>
                <a:srgbClr val="000000"/>
              </a:solidFill>
              <a:latin typeface="Courier New" panose="02070309020205020404" pitchFamily="49" charset="0"/>
            </a:endParaRPr>
          </a:p>
          <a:p>
            <a:r>
              <a:rPr lang="sr-Cyrl-RS" sz="1500" dirty="0" smtClean="0">
                <a:solidFill>
                  <a:srgbClr val="000000"/>
                </a:solidFill>
                <a:latin typeface="Courier New" panose="02070309020205020404" pitchFamily="49" charset="0"/>
              </a:rPr>
              <a:t>		</a:t>
            </a:r>
            <a:r>
              <a:rPr lang="sr-Latn-RS" sz="1500" dirty="0" smtClean="0">
                <a:solidFill>
                  <a:srgbClr val="8000FF"/>
                </a:solidFill>
                <a:latin typeface="Courier New" panose="02070309020205020404" pitchFamily="49" charset="0"/>
              </a:rPr>
              <a:t>public</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String getSkracenica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return</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skracenica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endParaRPr lang="sr-Latn-RS" sz="1500" dirty="0">
              <a:solidFill>
                <a:srgbClr val="000000"/>
              </a:solidFill>
              <a:latin typeface="Courier New" panose="02070309020205020404" pitchFamily="49"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a:solidFill>
                  <a:srgbClr val="0070C0"/>
                </a:solidFill>
              </a:rPr>
              <a:t>Енумерисани</a:t>
            </a:r>
            <a:r>
              <a:rPr lang="x-none" kern="0" dirty="0" smtClean="0">
                <a:solidFill>
                  <a:srgbClr val="0070C0"/>
                </a:solidFill>
              </a:rPr>
              <a:t> тип (3)</a:t>
            </a:r>
            <a:endParaRPr lang="en-US" kern="0" dirty="0">
              <a:solidFill>
                <a:srgbClr val="0070C0"/>
              </a:solidFill>
            </a:endParaRPr>
          </a:p>
        </p:txBody>
      </p:sp>
      <p:sp>
        <p:nvSpPr>
          <p:cNvPr id="2" name="Rectangle 1"/>
          <p:cNvSpPr/>
          <p:nvPr/>
        </p:nvSpPr>
        <p:spPr>
          <a:xfrm>
            <a:off x="1219200" y="2971800"/>
            <a:ext cx="7315200" cy="304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2530">
                                            <p:txEl>
                                              <p:pRg st="7" end="7"/>
                                            </p:txEl>
                                          </p:spTgt>
                                        </p:tgtEl>
                                        <p:attrNameLst>
                                          <p:attrName>style.visibility</p:attrName>
                                        </p:attrNameLst>
                                      </p:cBhvr>
                                      <p:to>
                                        <p:strVal val="visible"/>
                                      </p:to>
                                    </p:set>
                                    <p:animEffect transition="in" filter="blinds(horizontal)">
                                      <p:cBhvr>
                                        <p:cTn id="32" dur="500"/>
                                        <p:tgtEl>
                                          <p:spTgt spid="22530">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2530">
                                            <p:txEl>
                                              <p:pRg st="8" end="8"/>
                                            </p:txEl>
                                          </p:spTgt>
                                        </p:tgtEl>
                                        <p:attrNameLst>
                                          <p:attrName>style.visibility</p:attrName>
                                        </p:attrNameLst>
                                      </p:cBhvr>
                                      <p:to>
                                        <p:strVal val="visible"/>
                                      </p:to>
                                    </p:set>
                                    <p:animEffect transition="in" filter="blinds(horizontal)">
                                      <p:cBhvr>
                                        <p:cTn id="37" dur="500"/>
                                        <p:tgtEl>
                                          <p:spTgt spid="22530">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2530">
                                            <p:txEl>
                                              <p:pRg st="9" end="9"/>
                                            </p:txEl>
                                          </p:spTgt>
                                        </p:tgtEl>
                                        <p:attrNameLst>
                                          <p:attrName>style.visibility</p:attrName>
                                        </p:attrNameLst>
                                      </p:cBhvr>
                                      <p:to>
                                        <p:strVal val="visible"/>
                                      </p:to>
                                    </p:set>
                                    <p:animEffect transition="in" filter="blinds(horizontal)">
                                      <p:cBhvr>
                                        <p:cTn id="42" dur="500"/>
                                        <p:tgtEl>
                                          <p:spTgt spid="22530">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22530">
                                            <p:txEl>
                                              <p:pRg st="11" end="11"/>
                                            </p:txEl>
                                          </p:spTgt>
                                        </p:tgtEl>
                                        <p:attrNameLst>
                                          <p:attrName>style.visibility</p:attrName>
                                        </p:attrNameLst>
                                      </p:cBhvr>
                                      <p:to>
                                        <p:strVal val="visible"/>
                                      </p:to>
                                    </p:set>
                                    <p:animEffect transition="in" filter="blinds(horizontal)">
                                      <p:cBhvr>
                                        <p:cTn id="47" dur="500"/>
                                        <p:tgtEl>
                                          <p:spTgt spid="22530">
                                            <p:txEl>
                                              <p:pRg st="11" end="1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22530">
                                            <p:txEl>
                                              <p:pRg st="12" end="12"/>
                                            </p:txEl>
                                          </p:spTgt>
                                        </p:tgtEl>
                                        <p:attrNameLst>
                                          <p:attrName>style.visibility</p:attrName>
                                        </p:attrNameLst>
                                      </p:cBhvr>
                                      <p:to>
                                        <p:strVal val="visible"/>
                                      </p:to>
                                    </p:set>
                                    <p:animEffect transition="in" filter="blinds(horizontal)">
                                      <p:cBhvr>
                                        <p:cTn id="52" dur="500"/>
                                        <p:tgtEl>
                                          <p:spTgt spid="22530">
                                            <p:txEl>
                                              <p:pRg st="12" end="1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22530">
                                            <p:txEl>
                                              <p:pRg st="13" end="13"/>
                                            </p:txEl>
                                          </p:spTgt>
                                        </p:tgtEl>
                                        <p:attrNameLst>
                                          <p:attrName>style.visibility</p:attrName>
                                        </p:attrNameLst>
                                      </p:cBhvr>
                                      <p:to>
                                        <p:strVal val="visible"/>
                                      </p:to>
                                    </p:set>
                                    <p:animEffect transition="in" filter="blinds(horizontal)">
                                      <p:cBhvr>
                                        <p:cTn id="57" dur="500"/>
                                        <p:tgtEl>
                                          <p:spTgt spid="22530">
                                            <p:txEl>
                                              <p:pRg st="13" end="1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22530">
                                            <p:txEl>
                                              <p:pRg st="14" end="14"/>
                                            </p:txEl>
                                          </p:spTgt>
                                        </p:tgtEl>
                                        <p:attrNameLst>
                                          <p:attrName>style.visibility</p:attrName>
                                        </p:attrNameLst>
                                      </p:cBhvr>
                                      <p:to>
                                        <p:strVal val="visible"/>
                                      </p:to>
                                    </p:set>
                                    <p:animEffect transition="in" filter="blinds(horizontal)">
                                      <p:cBhvr>
                                        <p:cTn id="62" dur="500"/>
                                        <p:tgtEl>
                                          <p:spTgt spid="22530">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372409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Сви </a:t>
            </a:r>
            <a:r>
              <a:rPr lang="x-none" dirty="0">
                <a:latin typeface="Garamond" pitchFamily="18" charset="0"/>
              </a:rPr>
              <a:t>типови енумерације су поткласе класе </a:t>
            </a:r>
            <a:r>
              <a:rPr lang="en-US" sz="1800" dirty="0" err="1">
                <a:latin typeface="+mn-lt"/>
              </a:rPr>
              <a:t>Enum</a:t>
            </a:r>
            <a:r>
              <a:rPr lang="en-US" dirty="0">
                <a:latin typeface="Garamond" pitchFamily="18" charset="0"/>
              </a:rPr>
              <a:t>. </a:t>
            </a:r>
            <a:r>
              <a:rPr lang="x-none" dirty="0">
                <a:latin typeface="Garamond" pitchFamily="18" charset="0"/>
              </a:rPr>
              <a:t>Они наслеђују известан број метода од те класе.</a:t>
            </a:r>
          </a:p>
          <a:p>
            <a:pPr marL="342900" indent="-342900">
              <a:spcBef>
                <a:spcPts val="600"/>
              </a:spcBef>
              <a:buFont typeface="Arial" panose="020B0604020202020204" pitchFamily="34" charset="0"/>
              <a:buChar char="•"/>
              <a:defRPr/>
            </a:pPr>
            <a:r>
              <a:rPr lang="x-none" dirty="0">
                <a:latin typeface="Garamond" pitchFamily="18" charset="0"/>
              </a:rPr>
              <a:t>Најкориснији међу њима је метод </a:t>
            </a:r>
            <a:r>
              <a:rPr lang="en-US" sz="1800" dirty="0" err="1">
                <a:latin typeface="+mn-lt"/>
              </a:rPr>
              <a:t>toString</a:t>
            </a:r>
            <a:r>
              <a:rPr lang="en-US" sz="1800" dirty="0">
                <a:latin typeface="+mn-lt"/>
              </a:rPr>
              <a:t>()</a:t>
            </a:r>
            <a:r>
              <a:rPr lang="en-US" dirty="0">
                <a:latin typeface="Garamond" pitchFamily="18" charset="0"/>
              </a:rPr>
              <a:t>, </a:t>
            </a:r>
            <a:r>
              <a:rPr lang="x-none" dirty="0">
                <a:latin typeface="Garamond" pitchFamily="18" charset="0"/>
              </a:rPr>
              <a:t>који враћа име константе енумерације.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Тако</a:t>
            </a:r>
            <a:r>
              <a:rPr lang="x-none" dirty="0" smtClean="0">
                <a:latin typeface="Garamond" pitchFamily="18" charset="0"/>
              </a:rPr>
              <a:t>, на пример, </a:t>
            </a:r>
            <a:r>
              <a:rPr lang="en-US" sz="1800" dirty="0" err="1" smtClean="0">
                <a:latin typeface="+mn-lt"/>
              </a:rPr>
              <a:t>Velicina.SMALL.toString</a:t>
            </a:r>
            <a:r>
              <a:rPr lang="en-US" sz="1800" dirty="0">
                <a:latin typeface="+mn-lt"/>
              </a:rPr>
              <a:t>()</a:t>
            </a:r>
            <a:r>
              <a:rPr lang="en-US" sz="1800" dirty="0">
                <a:latin typeface="Garamond" pitchFamily="18" charset="0"/>
              </a:rPr>
              <a:t> </a:t>
            </a:r>
            <a:r>
              <a:rPr lang="x-none" dirty="0">
                <a:latin typeface="Garamond" pitchFamily="18" charset="0"/>
              </a:rPr>
              <a:t>враћа стринг „</a:t>
            </a:r>
            <a:r>
              <a:rPr lang="en-US" sz="1800" dirty="0">
                <a:latin typeface="+mn-lt"/>
              </a:rPr>
              <a:t>SMALL</a:t>
            </a:r>
            <a:r>
              <a:rPr lang="en-US" dirty="0" smtClean="0">
                <a:latin typeface="Garamond" pitchFamily="18" charset="0"/>
              </a:rPr>
              <a:t>“.</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Супротан ефекат има статички </a:t>
            </a:r>
            <a:r>
              <a:rPr lang="x-none" dirty="0">
                <a:latin typeface="Garamond" pitchFamily="18" charset="0"/>
              </a:rPr>
              <a:t>метод </a:t>
            </a:r>
            <a:r>
              <a:rPr lang="sr-Latn-CS" sz="1800" dirty="0">
                <a:latin typeface="+mn-lt"/>
              </a:rPr>
              <a:t>valueOf()</a:t>
            </a:r>
            <a:r>
              <a:rPr lang="sr-Latn-CS" dirty="0">
                <a:latin typeface="Garamond" pitchFamily="18" charset="0"/>
              </a:rPr>
              <a:t>. </a:t>
            </a:r>
            <a:r>
              <a:rPr lang="sr-Cyrl-RS" dirty="0" smtClean="0">
                <a:latin typeface="Garamond" pitchFamily="18" charset="0"/>
              </a:rPr>
              <a:t/>
            </a:r>
            <a:br>
              <a:rPr lang="sr-Cyrl-RS" dirty="0" smtClean="0">
                <a:latin typeface="Garamond" pitchFamily="18" charset="0"/>
              </a:rPr>
            </a:br>
            <a:r>
              <a:rPr lang="x-none" dirty="0" smtClean="0">
                <a:latin typeface="Garamond" pitchFamily="18" charset="0"/>
              </a:rPr>
              <a:t>На </a:t>
            </a:r>
            <a:r>
              <a:rPr lang="x-none" dirty="0" smtClean="0">
                <a:latin typeface="Garamond" pitchFamily="18" charset="0"/>
              </a:rPr>
              <a:t>пример наредба</a:t>
            </a:r>
            <a:r>
              <a:rPr lang="x-none" dirty="0" smtClean="0">
                <a:latin typeface="Garamond" pitchFamily="18" charset="0"/>
              </a:rPr>
              <a:t>,</a:t>
            </a:r>
            <a:endParaRPr lang="x-none" dirty="0">
              <a:latin typeface="Garamond" pitchFamily="18" charset="0"/>
            </a:endParaRPr>
          </a:p>
          <a:p>
            <a:r>
              <a:rPr lang="sr-Cyrl-RS" dirty="0" smtClean="0">
                <a:latin typeface="Garamond" pitchFamily="18" charset="0"/>
              </a:rPr>
              <a:t>	</a:t>
            </a:r>
            <a:r>
              <a:rPr lang="sr-Latn-RS" sz="1500" dirty="0">
                <a:solidFill>
                  <a:srgbClr val="000000"/>
                </a:solidFill>
                <a:latin typeface="Courier New" panose="02070309020205020404" pitchFamily="49" charset="0"/>
              </a:rPr>
              <a:t>Velicina v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Enum</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valueOf</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Velicina</a:t>
            </a:r>
            <a:r>
              <a:rPr lang="sr-Latn-RS" sz="1500" b="1" dirty="0">
                <a:solidFill>
                  <a:srgbClr val="000080"/>
                </a:solidFill>
                <a:latin typeface="Courier New" panose="02070309020205020404" pitchFamily="49" charset="0"/>
              </a:rPr>
              <a:t>.</a:t>
            </a:r>
            <a:r>
              <a:rPr lang="sr-Latn-RS" sz="1500" dirty="0">
                <a:solidFill>
                  <a:srgbClr val="8000FF"/>
                </a:solidFill>
                <a:latin typeface="Courier New" panose="02070309020205020404" pitchFamily="49" charset="0"/>
              </a:rPr>
              <a:t>class</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808080"/>
                </a:solidFill>
                <a:latin typeface="Courier New" panose="02070309020205020404" pitchFamily="49" charset="0"/>
              </a:rPr>
              <a:t>"SMALL</a:t>
            </a:r>
            <a:r>
              <a:rPr lang="sr-Latn-RS" sz="1500" dirty="0" smtClean="0">
                <a:solidFill>
                  <a:srgbClr val="808080"/>
                </a:solidFill>
                <a:latin typeface="Courier New" panose="02070309020205020404" pitchFamily="49" charset="0"/>
              </a:rPr>
              <a:t>"</a:t>
            </a:r>
            <a:r>
              <a:rPr lang="sr-Latn-RS" sz="1500" b="1" dirty="0" smtClean="0">
                <a:solidFill>
                  <a:srgbClr val="000080"/>
                </a:solidFill>
                <a:latin typeface="Courier New" panose="02070309020205020404" pitchFamily="49" charset="0"/>
              </a:rPr>
              <a:t>);</a:t>
            </a:r>
            <a:endParaRPr lang="sr-Cyrl-RS" dirty="0" smtClean="0">
              <a:latin typeface="Garamond" pitchFamily="18" charset="0"/>
            </a:endParaRPr>
          </a:p>
          <a:p>
            <a:pPr>
              <a:spcBef>
                <a:spcPts val="600"/>
              </a:spcBef>
              <a:defRPr/>
            </a:pPr>
            <a:r>
              <a:rPr lang="sr-Cyrl-RS" dirty="0" smtClean="0">
                <a:latin typeface="Garamond" pitchFamily="18" charset="0"/>
              </a:rPr>
              <a:t>      </a:t>
            </a:r>
            <a:r>
              <a:rPr lang="x-none" dirty="0" smtClean="0">
                <a:latin typeface="Garamond" pitchFamily="18" charset="0"/>
              </a:rPr>
              <a:t>поставља </a:t>
            </a:r>
            <a:r>
              <a:rPr lang="sr-Latn-CS" sz="1800" dirty="0">
                <a:latin typeface="+mn-lt"/>
              </a:rPr>
              <a:t>v</a:t>
            </a:r>
            <a:r>
              <a:rPr lang="sr-Latn-CS" dirty="0">
                <a:latin typeface="Garamond" pitchFamily="18" charset="0"/>
              </a:rPr>
              <a:t> </a:t>
            </a:r>
            <a:r>
              <a:rPr lang="x-none" dirty="0">
                <a:latin typeface="Garamond" pitchFamily="18" charset="0"/>
              </a:rPr>
              <a:t>на </a:t>
            </a:r>
            <a:r>
              <a:rPr lang="sr-Latn-CS" sz="1800" dirty="0">
                <a:latin typeface="+mn-lt"/>
              </a:rPr>
              <a:t>Velicina.SMALL</a:t>
            </a:r>
            <a:r>
              <a:rPr lang="sr-Latn-CS" dirty="0" smtClean="0">
                <a:latin typeface="Garamond" pitchFamily="18" charset="0"/>
              </a:rPr>
              <a:t>.</a:t>
            </a:r>
            <a:endParaRPr lang="sr-Latn-CS" dirty="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 (4)</a:t>
            </a:r>
            <a:endParaRPr lang="en-US" kern="0" dirty="0">
              <a:solidFill>
                <a:srgbClr val="0070C0"/>
              </a:solidFill>
            </a:endParaRPr>
          </a:p>
        </p:txBody>
      </p:sp>
      <p:sp>
        <p:nvSpPr>
          <p:cNvPr id="2" name="Rectangle 1"/>
          <p:cNvSpPr/>
          <p:nvPr/>
        </p:nvSpPr>
        <p:spPr>
          <a:xfrm>
            <a:off x="1219200" y="4267200"/>
            <a:ext cx="7315200" cy="457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blinds(horizontal)">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22" dur="500"/>
                                        <p:tgtEl>
                                          <p:spTgt spid="225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7" dur="500"/>
                                        <p:tgtEl>
                                          <p:spTgt spid="22530">
                                            <p:txEl>
                                              <p:pRg st="4" end="4"/>
                                            </p:txEl>
                                          </p:spTgt>
                                        </p:tgtEl>
                                      </p:cBhvr>
                                    </p:animEffect>
                                  </p:childTnLst>
                                </p:cTn>
                              </p:par>
                              <p:par>
                                <p:cTn id="28" presetID="3" presetClass="entr" presetSubtype="10" fill="hold" nodeType="withEffect">
                                  <p:stCondLst>
                                    <p:cond delay="0"/>
                                  </p:stCondLst>
                                  <p:childTnLst>
                                    <p:set>
                                      <p:cBhvr>
                                        <p:cTn id="29"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30"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3724096"/>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Сваки </a:t>
            </a:r>
            <a:r>
              <a:rPr lang="x-none" dirty="0">
                <a:latin typeface="Garamond" pitchFamily="18" charset="0"/>
              </a:rPr>
              <a:t>тип енумерације поседује статички метод </a:t>
            </a:r>
            <a:r>
              <a:rPr lang="sr-Latn-CS" sz="1800" dirty="0">
                <a:latin typeface="+mn-lt"/>
              </a:rPr>
              <a:t>values() </a:t>
            </a:r>
            <a:r>
              <a:rPr lang="x-none" dirty="0">
                <a:latin typeface="Garamond" pitchFamily="18" charset="0"/>
              </a:rPr>
              <a:t>који враћа низ вредности енумерације.</a:t>
            </a:r>
          </a:p>
          <a:p>
            <a:pPr marL="342900" indent="-342900">
              <a:spcBef>
                <a:spcPts val="600"/>
              </a:spcBef>
              <a:buFont typeface="Arial" panose="020B0604020202020204" pitchFamily="34" charset="0"/>
              <a:buChar char="•"/>
              <a:defRPr/>
            </a:pPr>
            <a:r>
              <a:rPr lang="x-none" dirty="0" smtClean="0">
                <a:latin typeface="Garamond" pitchFamily="18" charset="0"/>
              </a:rPr>
              <a:t>Тако, на пример, </a:t>
            </a:r>
            <a:r>
              <a:rPr lang="x-none" dirty="0" smtClean="0">
                <a:latin typeface="Garamond" pitchFamily="18" charset="0"/>
              </a:rPr>
              <a:t>наредба</a:t>
            </a:r>
            <a:endParaRPr lang="sr-Cyrl-RS" dirty="0" smtClean="0">
              <a:solidFill>
                <a:srgbClr val="000000"/>
              </a:solidFill>
              <a:latin typeface="Courier New" panose="02070309020205020404" pitchFamily="49" charset="0"/>
            </a:endParaRPr>
          </a:p>
          <a:p>
            <a:r>
              <a:rPr lang="sr-Cyrl-RS"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vrednosti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Velicina</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values</a:t>
            </a:r>
            <a:r>
              <a:rPr lang="sr-Latn-RS" sz="1500" b="1" dirty="0" smtClean="0">
                <a:solidFill>
                  <a:srgbClr val="000080"/>
                </a:solidFill>
                <a:latin typeface="Courier New" panose="02070309020205020404" pitchFamily="49" charset="0"/>
              </a:rPr>
              <a:t>();</a:t>
            </a:r>
            <a:endParaRPr lang="sr-Cyrl-RS" dirty="0" smtClean="0">
              <a:latin typeface="Garamond" pitchFamily="18" charset="0"/>
            </a:endParaRPr>
          </a:p>
          <a:p>
            <a:pPr>
              <a:spcBef>
                <a:spcPts val="600"/>
              </a:spcBef>
              <a:defRPr/>
            </a:pPr>
            <a:r>
              <a:rPr lang="sr-Cyrl-RS" dirty="0" smtClean="0">
                <a:latin typeface="Garamond" pitchFamily="18" charset="0"/>
              </a:rPr>
              <a:t>     </a:t>
            </a:r>
            <a:r>
              <a:rPr lang="x-none" dirty="0" smtClean="0">
                <a:latin typeface="Garamond" pitchFamily="18" charset="0"/>
              </a:rPr>
              <a:t>враћа </a:t>
            </a:r>
            <a:r>
              <a:rPr lang="x-none" dirty="0">
                <a:latin typeface="Garamond" pitchFamily="18" charset="0"/>
              </a:rPr>
              <a:t>низ са </a:t>
            </a:r>
            <a:r>
              <a:rPr lang="x-none" dirty="0" smtClean="0">
                <a:latin typeface="Garamond" pitchFamily="18" charset="0"/>
              </a:rPr>
              <a:t>елементима</a:t>
            </a:r>
            <a:r>
              <a:rPr lang="sr-Cyrl-RS" dirty="0" smtClean="0">
                <a:latin typeface="Garamond" pitchFamily="18" charset="0"/>
              </a:rPr>
              <a:t>: </a:t>
            </a:r>
            <a:br>
              <a:rPr lang="sr-Cyrl-RS" dirty="0" smtClean="0">
                <a:latin typeface="Garamond" pitchFamily="18" charset="0"/>
              </a:rPr>
            </a:br>
            <a:r>
              <a:rPr lang="sr-Cyrl-RS" dirty="0" smtClean="0">
                <a:latin typeface="Garamond" pitchFamily="18" charset="0"/>
              </a:rPr>
              <a:t>     </a:t>
            </a:r>
            <a:r>
              <a:rPr lang="sr-Latn-CS" sz="1800" dirty="0" smtClean="0">
                <a:latin typeface="+mn-lt"/>
              </a:rPr>
              <a:t>Velicina.SMALL</a:t>
            </a:r>
            <a:r>
              <a:rPr lang="sr-Latn-CS" sz="1800" dirty="0">
                <a:latin typeface="+mn-lt"/>
              </a:rPr>
              <a:t>, Velicina.MEDIUM, Velicina.LARGE </a:t>
            </a:r>
            <a:r>
              <a:rPr lang="x-none" dirty="0">
                <a:latin typeface="Garamond" pitchFamily="18" charset="0"/>
              </a:rPr>
              <a:t>и </a:t>
            </a:r>
            <a:r>
              <a:rPr lang="sr-Latn-CS" sz="1800" dirty="0">
                <a:latin typeface="+mn-lt"/>
              </a:rPr>
              <a:t>Velicina.EXTRA_LARGE</a:t>
            </a:r>
            <a:r>
              <a:rPr lang="sr-Latn-CS" dirty="0" smtClean="0">
                <a:latin typeface="Garamond" pitchFamily="18" charset="0"/>
              </a:rPr>
              <a:t>.</a:t>
            </a:r>
            <a:endParaRPr lang="x-none" dirty="0" smtClean="0">
              <a:latin typeface="Garamond" pitchFamily="18" charset="0"/>
            </a:endParaRPr>
          </a:p>
          <a:p>
            <a:pPr marL="342900" indent="-342900">
              <a:spcBef>
                <a:spcPts val="600"/>
              </a:spcBef>
              <a:buFont typeface="Arial" panose="020B0604020202020204" pitchFamily="34" charset="0"/>
              <a:buChar char="•"/>
              <a:defRPr/>
            </a:pPr>
            <a:r>
              <a:rPr lang="x-none" dirty="0">
                <a:latin typeface="Garamond" pitchFamily="18" charset="0"/>
              </a:rPr>
              <a:t>Метод </a:t>
            </a:r>
            <a:r>
              <a:rPr lang="sr-Latn-CS" sz="1800" dirty="0">
                <a:latin typeface="+mn-lt"/>
              </a:rPr>
              <a:t>ordinal() </a:t>
            </a:r>
            <a:r>
              <a:rPr lang="x-none" dirty="0">
                <a:latin typeface="Garamond" pitchFamily="18" charset="0"/>
              </a:rPr>
              <a:t>враћа позицију константе енумерације у </a:t>
            </a:r>
            <a:r>
              <a:rPr lang="sr-Latn-CS" sz="1800" dirty="0">
                <a:latin typeface="+mn-lt"/>
              </a:rPr>
              <a:t>enum</a:t>
            </a:r>
            <a:r>
              <a:rPr lang="sr-Latn-CS" sz="1800" dirty="0">
                <a:latin typeface="Garamond" pitchFamily="18" charset="0"/>
              </a:rPr>
              <a:t> </a:t>
            </a:r>
            <a:r>
              <a:rPr lang="x-none" dirty="0">
                <a:latin typeface="Garamond" pitchFamily="18" charset="0"/>
              </a:rPr>
              <a:t>декларацији, </a:t>
            </a:r>
            <a:r>
              <a:rPr lang="x-none" dirty="0" smtClean="0">
                <a:latin typeface="Garamond" pitchFamily="18" charset="0"/>
              </a:rPr>
              <a:t>при чему бројање почиње од </a:t>
            </a:r>
            <a:r>
              <a:rPr lang="x-none" sz="1800" dirty="0">
                <a:latin typeface="+mn-lt"/>
              </a:rPr>
              <a:t>0</a:t>
            </a:r>
            <a:r>
              <a:rPr lang="x-none" dirty="0">
                <a:latin typeface="Garamond" pitchFamily="18" charset="0"/>
              </a:rPr>
              <a:t>.</a:t>
            </a:r>
          </a:p>
          <a:p>
            <a:pPr marL="342900" indent="-342900">
              <a:spcBef>
                <a:spcPts val="600"/>
              </a:spcBef>
              <a:buFont typeface="Arial" panose="020B0604020202020204" pitchFamily="34" charset="0"/>
              <a:buChar char="•"/>
              <a:defRPr/>
            </a:pPr>
            <a:r>
              <a:rPr lang="x-none" dirty="0" smtClean="0">
                <a:latin typeface="Garamond" pitchFamily="18" charset="0"/>
              </a:rPr>
              <a:t>Тако, на пример, </a:t>
            </a:r>
            <a:r>
              <a:rPr lang="sr-Latn-CS" sz="1800" dirty="0">
                <a:latin typeface="+mn-lt"/>
              </a:rPr>
              <a:t>Velicina.MEDIUM.ordinal() </a:t>
            </a:r>
            <a:r>
              <a:rPr lang="x-none" dirty="0">
                <a:latin typeface="Garamond" pitchFamily="18" charset="0"/>
              </a:rPr>
              <a:t>враћа </a:t>
            </a:r>
            <a:r>
              <a:rPr lang="x-none" sz="1800" dirty="0">
                <a:latin typeface="+mn-lt"/>
              </a:rPr>
              <a:t>1</a:t>
            </a:r>
            <a:r>
              <a:rPr lang="x-none" dirty="0">
                <a:latin typeface="Garamond" pitchFamily="18" charset="0"/>
              </a:rPr>
              <a:t>.</a:t>
            </a:r>
            <a:endParaRPr lang="sr-Latn-CS"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 (5)</a:t>
            </a:r>
            <a:endParaRPr lang="en-US" kern="0" dirty="0">
              <a:solidFill>
                <a:srgbClr val="0070C0"/>
              </a:solidFill>
            </a:endParaRPr>
          </a:p>
        </p:txBody>
      </p:sp>
      <p:sp>
        <p:nvSpPr>
          <p:cNvPr id="2" name="Rectangle 1"/>
          <p:cNvSpPr/>
          <p:nvPr/>
        </p:nvSpPr>
        <p:spPr>
          <a:xfrm>
            <a:off x="1219200" y="2667000"/>
            <a:ext cx="4876800" cy="381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blinds(horizontal)">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7" dur="500"/>
                                        <p:tgtEl>
                                          <p:spTgt spid="22530">
                                            <p:txEl>
                                              <p:pRg st="2" end="2"/>
                                            </p:txEl>
                                          </p:spTgt>
                                        </p:tgtEl>
                                      </p:cBhvr>
                                    </p:animEffect>
                                  </p:childTnLst>
                                </p:cTn>
                              </p:par>
                              <p:par>
                                <p:cTn id="18" presetID="3" presetClass="entr" presetSubtype="10" fill="hold" nodeType="withEffect">
                                  <p:stCondLst>
                                    <p:cond delay="0"/>
                                  </p:stCondLst>
                                  <p:childTnLst>
                                    <p:set>
                                      <p:cBhvr>
                                        <p:cTn id="19"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20" dur="500"/>
                                        <p:tgtEl>
                                          <p:spTgt spid="22530">
                                            <p:txEl>
                                              <p:pRg st="3" end="3"/>
                                            </p:txEl>
                                          </p:spTgt>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nodeType="clickEffect">
                                  <p:stCondLst>
                                    <p:cond delay="0"/>
                                  </p:stCondLst>
                                  <p:childTnLst>
                                    <p:set>
                                      <p:cBhvr>
                                        <p:cTn id="24"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5" dur="500"/>
                                        <p:tgtEl>
                                          <p:spTgt spid="22530">
                                            <p:txEl>
                                              <p:pRg st="4" end="4"/>
                                            </p:txEl>
                                          </p:spTgt>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nodeType="clickEffect">
                                  <p:stCondLst>
                                    <p:cond delay="0"/>
                                  </p:stCondLst>
                                  <p:childTnLst>
                                    <p:set>
                                      <p:cBhvr>
                                        <p:cTn id="29"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30"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3493264"/>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a:latin typeface="Garamond" pitchFamily="18" charset="0"/>
              </a:rPr>
              <a:t>Енумерације се могу користити </a:t>
            </a:r>
            <a:r>
              <a:rPr lang="x-none" dirty="0" smtClean="0">
                <a:latin typeface="Garamond" pitchFamily="18" charset="0"/>
              </a:rPr>
              <a:t>код </a:t>
            </a:r>
            <a:r>
              <a:rPr lang="x-none" dirty="0">
                <a:latin typeface="Garamond" pitchFamily="18" charset="0"/>
              </a:rPr>
              <a:t>вишеструког гранања </a:t>
            </a:r>
            <a:r>
              <a:rPr lang="x-none" dirty="0" smtClean="0">
                <a:latin typeface="Garamond" pitchFamily="18" charset="0"/>
              </a:rPr>
              <a:t>помоћу наредбе </a:t>
            </a:r>
            <a:r>
              <a:rPr lang="en-US" sz="1800" dirty="0">
                <a:latin typeface="+mn-lt"/>
              </a:rPr>
              <a:t>switch</a:t>
            </a:r>
            <a:r>
              <a:rPr lang="en-US" dirty="0">
                <a:latin typeface="Garamond" pitchFamily="18" charset="0"/>
              </a:rPr>
              <a:t>:</a:t>
            </a:r>
          </a:p>
          <a:p>
            <a:endParaRPr lang="sr-Cyrl-RS" sz="1500" dirty="0" smtClean="0">
              <a:solidFill>
                <a:srgbClr val="000000"/>
              </a:solidFill>
              <a:latin typeface="Courier New" panose="02070309020205020404" pitchFamily="49" charset="0"/>
            </a:endParaRPr>
          </a:p>
          <a:p>
            <a:r>
              <a:rPr lang="sr-Cyrl-RS" sz="1500" dirty="0">
                <a:solidFill>
                  <a:srgbClr val="000000"/>
                </a:solidFill>
                <a:latin typeface="Courier New" panose="02070309020205020404" pitchFamily="49" charset="0"/>
              </a:rPr>
              <a:t>	</a:t>
            </a:r>
            <a:r>
              <a:rPr lang="sr-Latn-RS" sz="1500" dirty="0" smtClean="0">
                <a:solidFill>
                  <a:srgbClr val="000000"/>
                </a:solidFill>
                <a:latin typeface="Courier New" panose="02070309020205020404" pitchFamily="49" charset="0"/>
              </a:rPr>
              <a:t>Velicina </a:t>
            </a:r>
            <a:r>
              <a:rPr lang="sr-Latn-RS" sz="1500" dirty="0">
                <a:solidFill>
                  <a:srgbClr val="000000"/>
                </a:solidFill>
                <a:latin typeface="Courier New" panose="02070309020205020404" pitchFamily="49" charset="0"/>
              </a:rPr>
              <a:t>v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switch</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v</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case</a:t>
            </a:r>
            <a:r>
              <a:rPr lang="sr-Latn-RS" sz="1500" dirty="0" smtClean="0">
                <a:solidFill>
                  <a:srgbClr val="000000"/>
                </a:solidFill>
                <a:latin typeface="Courier New" panose="02070309020205020404" pitchFamily="49" charset="0"/>
              </a:rPr>
              <a:t> </a:t>
            </a:r>
            <a:r>
              <a:rPr lang="sr-Latn-RS" sz="1500" dirty="0">
                <a:solidFill>
                  <a:srgbClr val="000000"/>
                </a:solidFill>
                <a:latin typeface="Courier New" panose="02070309020205020404" pitchFamily="49" charset="0"/>
              </a:rPr>
              <a:t>SMALL</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dirty="0">
                <a:solidFill>
                  <a:srgbClr val="008000"/>
                </a:solidFill>
                <a:latin typeface="Courier New" panose="02070309020205020404" pitchFamily="49" charset="0"/>
              </a:rPr>
              <a:t>// nema potrebe koristiti Velicina.SMALL </a:t>
            </a:r>
            <a:endParaRPr lang="sr-Cyrl-RS" sz="1500" dirty="0" smtClean="0">
              <a:solidFill>
                <a:srgbClr val="008000"/>
              </a:solidFill>
              <a:latin typeface="Courier New" panose="02070309020205020404" pitchFamily="49" charset="0"/>
            </a:endParaRPr>
          </a:p>
          <a:p>
            <a:r>
              <a:rPr lang="sr-Cyrl-RS" sz="1500" b="1" dirty="0">
                <a:solidFill>
                  <a:srgbClr val="008000"/>
                </a:solidFill>
                <a:latin typeface="Courier New" panose="02070309020205020404" pitchFamily="49" charset="0"/>
              </a:rPr>
              <a:t>	</a:t>
            </a:r>
            <a:r>
              <a:rPr lang="sr-Cyrl-RS" sz="1500" b="1" dirty="0" smtClean="0">
                <a:solidFill>
                  <a:srgbClr val="008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FF"/>
                </a:solidFill>
                <a:latin typeface="Courier New" panose="02070309020205020404" pitchFamily="49" charset="0"/>
              </a:rPr>
              <a:t>break</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Cyrl-RS" sz="1500" b="1" dirty="0" smtClean="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r>
              <a:rPr lang="sr-Latn-RS" sz="1500" dirty="0" smtClean="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r>
              <a:rPr lang="sr-Latn-RS" sz="1500" b="1" dirty="0">
                <a:solidFill>
                  <a:srgbClr val="000080"/>
                </a:solidFill>
                <a:latin typeface="Courier New" panose="02070309020205020404" pitchFamily="49" charset="0"/>
              </a:rPr>
              <a:t>.</a:t>
            </a:r>
            <a:r>
              <a:rPr lang="sr-Latn-RS" sz="1500" dirty="0">
                <a:solidFill>
                  <a:srgbClr val="000000"/>
                </a:solidFill>
                <a:latin typeface="Courier New" panose="02070309020205020404" pitchFamily="49" charset="0"/>
              </a:rPr>
              <a:t> </a:t>
            </a:r>
            <a:endParaRPr lang="sr-Cyrl-RS" sz="1500" dirty="0" smtClean="0">
              <a:solidFill>
                <a:srgbClr val="000000"/>
              </a:solidFill>
              <a:latin typeface="Courier New" panose="02070309020205020404" pitchFamily="49" charset="0"/>
            </a:endParaRPr>
          </a:p>
          <a:p>
            <a:r>
              <a:rPr lang="sr-Cyrl-RS" sz="1500" b="1" dirty="0">
                <a:solidFill>
                  <a:srgbClr val="000000"/>
                </a:solidFill>
                <a:latin typeface="Courier New" panose="02070309020205020404" pitchFamily="49" charset="0"/>
              </a:rPr>
              <a:t>	</a:t>
            </a:r>
            <a:r>
              <a:rPr lang="sr-Latn-RS" sz="1500" b="1" dirty="0" smtClean="0">
                <a:solidFill>
                  <a:srgbClr val="000080"/>
                </a:solidFill>
                <a:latin typeface="Courier New" panose="02070309020205020404" pitchFamily="49" charset="0"/>
              </a:rPr>
              <a:t>}</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У </a:t>
            </a:r>
            <a:r>
              <a:rPr lang="en-US" sz="1800" dirty="0">
                <a:latin typeface="+mn-lt"/>
              </a:rPr>
              <a:t>case</a:t>
            </a:r>
            <a:r>
              <a:rPr lang="en-US" sz="1800" dirty="0">
                <a:latin typeface="Garamond" pitchFamily="18" charset="0"/>
              </a:rPr>
              <a:t> </a:t>
            </a:r>
            <a:r>
              <a:rPr lang="x-none" dirty="0">
                <a:latin typeface="Garamond" pitchFamily="18" charset="0"/>
              </a:rPr>
              <a:t>клаузама не наводи се тип енумерације, већ само име константе.</a:t>
            </a:r>
            <a:endParaRPr lang="sr-Latn-CS" dirty="0" smtClean="0">
              <a:latin typeface="Garamond" pitchFamily="18" charset="0"/>
            </a:endParaRP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Енумерисани тип (6)</a:t>
            </a:r>
            <a:endParaRPr lang="en-US" kern="0" dirty="0">
              <a:solidFill>
                <a:srgbClr val="0070C0"/>
              </a:solidFill>
            </a:endParaRPr>
          </a:p>
        </p:txBody>
      </p:sp>
      <p:sp>
        <p:nvSpPr>
          <p:cNvPr id="2" name="Rectangle 1"/>
          <p:cNvSpPr/>
          <p:nvPr/>
        </p:nvSpPr>
        <p:spPr>
          <a:xfrm>
            <a:off x="1143000" y="2362200"/>
            <a:ext cx="7086600" cy="17526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R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blinds(horizontal)">
                                      <p:cBhvr>
                                        <p:cTn id="7" dur="500"/>
                                        <p:tgtEl>
                                          <p:spTgt spid="225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2530">
                                            <p:txEl>
                                              <p:pRg st="2" end="2"/>
                                            </p:txEl>
                                          </p:spTgt>
                                        </p:tgtEl>
                                        <p:attrNameLst>
                                          <p:attrName>style.visibility</p:attrName>
                                        </p:attrNameLst>
                                      </p:cBhvr>
                                      <p:to>
                                        <p:strVal val="visible"/>
                                      </p:to>
                                    </p:set>
                                    <p:animEffect transition="in" filter="blinds(horizontal)">
                                      <p:cBhvr>
                                        <p:cTn id="12" dur="500"/>
                                        <p:tgtEl>
                                          <p:spTgt spid="22530">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2530">
                                            <p:txEl>
                                              <p:pRg st="3" end="3"/>
                                            </p:txEl>
                                          </p:spTgt>
                                        </p:tgtEl>
                                        <p:attrNameLst>
                                          <p:attrName>style.visibility</p:attrName>
                                        </p:attrNameLst>
                                      </p:cBhvr>
                                      <p:to>
                                        <p:strVal val="visible"/>
                                      </p:to>
                                    </p:set>
                                    <p:animEffect transition="in" filter="blinds(horizontal)">
                                      <p:cBhvr>
                                        <p:cTn id="17" dur="500"/>
                                        <p:tgtEl>
                                          <p:spTgt spid="225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2530">
                                            <p:txEl>
                                              <p:pRg st="4" end="4"/>
                                            </p:txEl>
                                          </p:spTgt>
                                        </p:tgtEl>
                                        <p:attrNameLst>
                                          <p:attrName>style.visibility</p:attrName>
                                        </p:attrNameLst>
                                      </p:cBhvr>
                                      <p:to>
                                        <p:strVal val="visible"/>
                                      </p:to>
                                    </p:set>
                                    <p:animEffect transition="in" filter="blinds(horizontal)">
                                      <p:cBhvr>
                                        <p:cTn id="22" dur="500"/>
                                        <p:tgtEl>
                                          <p:spTgt spid="22530">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22530">
                                            <p:txEl>
                                              <p:pRg st="5" end="5"/>
                                            </p:txEl>
                                          </p:spTgt>
                                        </p:tgtEl>
                                        <p:attrNameLst>
                                          <p:attrName>style.visibility</p:attrName>
                                        </p:attrNameLst>
                                      </p:cBhvr>
                                      <p:to>
                                        <p:strVal val="visible"/>
                                      </p:to>
                                    </p:set>
                                    <p:animEffect transition="in" filter="blinds(horizontal)">
                                      <p:cBhvr>
                                        <p:cTn id="27" dur="500"/>
                                        <p:tgtEl>
                                          <p:spTgt spid="22530">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2530">
                                            <p:txEl>
                                              <p:pRg st="6" end="6"/>
                                            </p:txEl>
                                          </p:spTgt>
                                        </p:tgtEl>
                                        <p:attrNameLst>
                                          <p:attrName>style.visibility</p:attrName>
                                        </p:attrNameLst>
                                      </p:cBhvr>
                                      <p:to>
                                        <p:strVal val="visible"/>
                                      </p:to>
                                    </p:set>
                                    <p:animEffect transition="in" filter="blinds(horizontal)">
                                      <p:cBhvr>
                                        <p:cTn id="32" dur="500"/>
                                        <p:tgtEl>
                                          <p:spTgt spid="22530">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22530">
                                            <p:txEl>
                                              <p:pRg st="7" end="7"/>
                                            </p:txEl>
                                          </p:spTgt>
                                        </p:tgtEl>
                                        <p:attrNameLst>
                                          <p:attrName>style.visibility</p:attrName>
                                        </p:attrNameLst>
                                      </p:cBhvr>
                                      <p:to>
                                        <p:strVal val="visible"/>
                                      </p:to>
                                    </p:set>
                                    <p:animEffect transition="in" filter="blinds(horizontal)">
                                      <p:cBhvr>
                                        <p:cTn id="37" dur="500"/>
                                        <p:tgtEl>
                                          <p:spTgt spid="22530">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22530">
                                            <p:txEl>
                                              <p:pRg st="8" end="8"/>
                                            </p:txEl>
                                          </p:spTgt>
                                        </p:tgtEl>
                                        <p:attrNameLst>
                                          <p:attrName>style.visibility</p:attrName>
                                        </p:attrNameLst>
                                      </p:cBhvr>
                                      <p:to>
                                        <p:strVal val="visible"/>
                                      </p:to>
                                    </p:set>
                                    <p:animEffect transition="in" filter="blinds(horizontal)">
                                      <p:cBhvr>
                                        <p:cTn id="42" dur="500"/>
                                        <p:tgtEl>
                                          <p:spTgt spid="22530">
                                            <p:txEl>
                                              <p:pRg st="8" end="8"/>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nodeType="clickEffect">
                                  <p:stCondLst>
                                    <p:cond delay="0"/>
                                  </p:stCondLst>
                                  <p:childTnLst>
                                    <p:set>
                                      <p:cBhvr>
                                        <p:cTn id="46" dur="1" fill="hold">
                                          <p:stCondLst>
                                            <p:cond delay="0"/>
                                          </p:stCondLst>
                                        </p:cTn>
                                        <p:tgtEl>
                                          <p:spTgt spid="22530">
                                            <p:txEl>
                                              <p:pRg st="9" end="9"/>
                                            </p:txEl>
                                          </p:spTgt>
                                        </p:tgtEl>
                                        <p:attrNameLst>
                                          <p:attrName>style.visibility</p:attrName>
                                        </p:attrNameLst>
                                      </p:cBhvr>
                                      <p:to>
                                        <p:strVal val="visible"/>
                                      </p:to>
                                    </p:set>
                                    <p:animEffect transition="in" filter="blinds(horizontal)">
                                      <p:cBhvr>
                                        <p:cTn id="47" dur="500"/>
                                        <p:tgtEl>
                                          <p:spTgt spid="22530">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2"/>
          <p:cNvSpPr txBox="1">
            <a:spLocks noChangeArrowheads="1"/>
          </p:cNvSpPr>
          <p:nvPr/>
        </p:nvSpPr>
        <p:spPr bwMode="auto">
          <a:xfrm>
            <a:off x="306388" y="1417638"/>
            <a:ext cx="8761412" cy="4170372"/>
          </a:xfrm>
          <a:prstGeom prst="rect">
            <a:avLst/>
          </a:prstGeom>
          <a:noFill/>
          <a:ln>
            <a:noFill/>
          </a:ln>
          <a:extLst/>
        </p:spPr>
        <p:txBody>
          <a:bodyPr>
            <a:spAutoFit/>
          </a:bodyPr>
          <a:lstStyle>
            <a:lvl1pPr eaLnBrk="0" hangingPunct="0">
              <a:defRPr sz="2400">
                <a:solidFill>
                  <a:schemeClr val="tx1"/>
                </a:solidFill>
                <a:latin typeface="Times New Roman" pitchFamily="18" charset="0"/>
              </a:defRPr>
            </a:lvl1pPr>
            <a:lvl2pPr marL="742950" indent="-285750" eaLnBrk="0" hangingPunct="0">
              <a:defRPr sz="2400">
                <a:solidFill>
                  <a:schemeClr val="tx1"/>
                </a:solidFill>
                <a:latin typeface="Times New Roman" pitchFamily="18" charset="0"/>
              </a:defRPr>
            </a:lvl2pPr>
            <a:lvl3pPr marL="1143000" indent="-228600" eaLnBrk="0" hangingPunct="0">
              <a:defRPr sz="2400">
                <a:solidFill>
                  <a:schemeClr val="tx1"/>
                </a:solidFill>
                <a:latin typeface="Times New Roman" pitchFamily="18" charset="0"/>
              </a:defRPr>
            </a:lvl3pPr>
            <a:lvl4pPr marL="1600200" indent="-228600" eaLnBrk="0" hangingPunct="0">
              <a:defRPr sz="2400">
                <a:solidFill>
                  <a:schemeClr val="tx1"/>
                </a:solidFill>
                <a:latin typeface="Times New Roman" pitchFamily="18" charset="0"/>
              </a:defRPr>
            </a:lvl4pPr>
            <a:lvl5pPr marL="2057400" indent="-228600" eaLnBrk="0" hangingPunct="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marL="342900" indent="-342900">
              <a:spcBef>
                <a:spcPts val="600"/>
              </a:spcBef>
              <a:buFont typeface="Arial" panose="020B0604020202020204" pitchFamily="34" charset="0"/>
              <a:buChar char="•"/>
              <a:defRPr/>
            </a:pPr>
            <a:r>
              <a:rPr lang="x-none" dirty="0" smtClean="0">
                <a:latin typeface="Garamond" pitchFamily="18" charset="0"/>
              </a:rPr>
              <a:t>Генерички тип омогућује да при дефинисању класа, интерфејса и метода сами типови (тј. класе и интерфејси) буду параметри.</a:t>
            </a:r>
          </a:p>
          <a:p>
            <a:pPr marL="342900" indent="-342900">
              <a:spcBef>
                <a:spcPts val="600"/>
              </a:spcBef>
              <a:buFont typeface="Arial" panose="020B0604020202020204" pitchFamily="34" charset="0"/>
              <a:buChar char="•"/>
              <a:defRPr/>
            </a:pPr>
            <a:r>
              <a:rPr lang="x-none" dirty="0" smtClean="0">
                <a:latin typeface="Garamond" pitchFamily="18" charset="0"/>
              </a:rPr>
              <a:t>Дакле, генерички типови се понашају слично као формални параметри при дефинисању метода. </a:t>
            </a:r>
            <a:endParaRPr lang="sr-Cyrl-RS" dirty="0" smtClean="0">
              <a:latin typeface="Garamond" pitchFamily="18" charset="0"/>
            </a:endParaRPr>
          </a:p>
          <a:p>
            <a:pPr marL="342900" indent="-342900">
              <a:spcBef>
                <a:spcPts val="600"/>
              </a:spcBef>
              <a:buFont typeface="Arial" panose="020B0604020202020204" pitchFamily="34" charset="0"/>
              <a:buChar char="•"/>
              <a:defRPr/>
            </a:pPr>
            <a:r>
              <a:rPr lang="x-none" dirty="0" smtClean="0">
                <a:latin typeface="Garamond" pitchFamily="18" charset="0"/>
              </a:rPr>
              <a:t>Програмирање </a:t>
            </a:r>
            <a:r>
              <a:rPr lang="x-none" dirty="0" smtClean="0">
                <a:latin typeface="Garamond" pitchFamily="18" charset="0"/>
              </a:rPr>
              <a:t>коришћењем генеричких типова има следеће предности:</a:t>
            </a:r>
          </a:p>
          <a:p>
            <a:pPr marL="1200150" lvl="1" indent="-457200">
              <a:spcBef>
                <a:spcPts val="600"/>
              </a:spcBef>
              <a:buFont typeface="+mj-lt"/>
              <a:buAutoNum type="arabicPeriod"/>
              <a:defRPr/>
            </a:pPr>
            <a:r>
              <a:rPr lang="x-none" dirty="0" smtClean="0">
                <a:latin typeface="Garamond" pitchFamily="18" charset="0"/>
              </a:rPr>
              <a:t>Строжија контрола типа приликом превођења Јава програма.</a:t>
            </a:r>
          </a:p>
          <a:p>
            <a:pPr marL="1200150" lvl="1" indent="-457200">
              <a:spcBef>
                <a:spcPts val="600"/>
              </a:spcBef>
              <a:buFont typeface="+mj-lt"/>
              <a:buAutoNum type="arabicPeriod"/>
              <a:defRPr/>
            </a:pPr>
            <a:r>
              <a:rPr lang="x-none" dirty="0" smtClean="0">
                <a:latin typeface="Garamond" pitchFamily="18" charset="0"/>
              </a:rPr>
              <a:t>Елиминација експлицитне конверзије типа (кастовања).</a:t>
            </a:r>
          </a:p>
          <a:p>
            <a:pPr marL="1200150" lvl="1" indent="-457200">
              <a:spcBef>
                <a:spcPts val="600"/>
              </a:spcBef>
              <a:buFont typeface="+mj-lt"/>
              <a:buAutoNum type="arabicPeriod"/>
              <a:defRPr/>
            </a:pPr>
            <a:r>
              <a:rPr lang="x-none" dirty="0" smtClean="0">
                <a:latin typeface="Garamond" pitchFamily="18" charset="0"/>
              </a:rPr>
              <a:t>Омогућавање да се имплементирају генерички алгоритми.</a:t>
            </a:r>
          </a:p>
        </p:txBody>
      </p:sp>
      <p:sp>
        <p:nvSpPr>
          <p:cNvPr id="9" name="Title 1"/>
          <p:cNvSpPr txBox="1">
            <a:spLocks/>
          </p:cNvSpPr>
          <p:nvPr/>
        </p:nvSpPr>
        <p:spPr>
          <a:xfrm>
            <a:off x="1371600" y="549275"/>
            <a:ext cx="7772400" cy="868363"/>
          </a:xfrm>
          <a:prstGeom prst="rect">
            <a:avLst/>
          </a:prstGeom>
        </p:spPr>
        <p:txBody>
          <a:bodyPr/>
          <a:lst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Arial" charset="0"/>
              </a:defRPr>
            </a:lvl2pPr>
            <a:lvl3pPr algn="l" rtl="0" eaLnBrk="0" fontAlgn="base" hangingPunct="0">
              <a:spcBef>
                <a:spcPct val="0"/>
              </a:spcBef>
              <a:spcAft>
                <a:spcPct val="0"/>
              </a:spcAft>
              <a:defRPr sz="3800">
                <a:solidFill>
                  <a:schemeClr val="tx2"/>
                </a:solidFill>
                <a:latin typeface="Arial" charset="0"/>
              </a:defRPr>
            </a:lvl3pPr>
            <a:lvl4pPr algn="l" rtl="0" eaLnBrk="0" fontAlgn="base" hangingPunct="0">
              <a:spcBef>
                <a:spcPct val="0"/>
              </a:spcBef>
              <a:spcAft>
                <a:spcPct val="0"/>
              </a:spcAft>
              <a:defRPr sz="3800">
                <a:solidFill>
                  <a:schemeClr val="tx2"/>
                </a:solidFill>
                <a:latin typeface="Arial" charset="0"/>
              </a:defRPr>
            </a:lvl4pPr>
            <a:lvl5pPr algn="l" rtl="0" eaLnBrk="0" fontAlgn="base" hangingPunct="0">
              <a:spcBef>
                <a:spcPct val="0"/>
              </a:spcBef>
              <a:spcAft>
                <a:spcPct val="0"/>
              </a:spcAft>
              <a:defRPr sz="3800">
                <a:solidFill>
                  <a:schemeClr val="tx2"/>
                </a:solidFill>
                <a:latin typeface="Arial" charset="0"/>
              </a:defRPr>
            </a:lvl5pPr>
            <a:lvl6pPr marL="457200" algn="l" rtl="0" fontAlgn="base">
              <a:spcBef>
                <a:spcPct val="0"/>
              </a:spcBef>
              <a:spcAft>
                <a:spcPct val="0"/>
              </a:spcAft>
              <a:defRPr sz="3800">
                <a:solidFill>
                  <a:schemeClr val="tx2"/>
                </a:solidFill>
                <a:latin typeface="Arial" charset="0"/>
              </a:defRPr>
            </a:lvl6pPr>
            <a:lvl7pPr marL="914400" algn="l" rtl="0" fontAlgn="base">
              <a:spcBef>
                <a:spcPct val="0"/>
              </a:spcBef>
              <a:spcAft>
                <a:spcPct val="0"/>
              </a:spcAft>
              <a:defRPr sz="3800">
                <a:solidFill>
                  <a:schemeClr val="tx2"/>
                </a:solidFill>
                <a:latin typeface="Arial" charset="0"/>
              </a:defRPr>
            </a:lvl7pPr>
            <a:lvl8pPr marL="1371600" algn="l" rtl="0" fontAlgn="base">
              <a:spcBef>
                <a:spcPct val="0"/>
              </a:spcBef>
              <a:spcAft>
                <a:spcPct val="0"/>
              </a:spcAft>
              <a:defRPr sz="3800">
                <a:solidFill>
                  <a:schemeClr val="tx2"/>
                </a:solidFill>
                <a:latin typeface="Arial" charset="0"/>
              </a:defRPr>
            </a:lvl8pPr>
            <a:lvl9pPr marL="1828800" algn="l" rtl="0" fontAlgn="base">
              <a:spcBef>
                <a:spcPct val="0"/>
              </a:spcBef>
              <a:spcAft>
                <a:spcPct val="0"/>
              </a:spcAft>
              <a:defRPr sz="3800">
                <a:solidFill>
                  <a:schemeClr val="tx2"/>
                </a:solidFill>
                <a:latin typeface="Arial" charset="0"/>
              </a:defRPr>
            </a:lvl9pPr>
          </a:lstStyle>
          <a:p>
            <a:pPr>
              <a:defRPr/>
            </a:pPr>
            <a:r>
              <a:rPr lang="x-none" kern="0" dirty="0" smtClean="0">
                <a:solidFill>
                  <a:srgbClr val="0070C0"/>
                </a:solidFill>
              </a:rPr>
              <a:t>Појам генеричког типа</a:t>
            </a:r>
            <a:endParaRPr lang="en-US" kern="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2530">
                                            <p:txEl>
                                              <p:pRg st="0" end="0"/>
                                            </p:txEl>
                                          </p:spTgt>
                                        </p:tgtEl>
                                        <p:attrNameLst>
                                          <p:attrName>style.visibility</p:attrName>
                                        </p:attrNameLst>
                                      </p:cBhvr>
                                      <p:to>
                                        <p:strVal val="visible"/>
                                      </p:to>
                                    </p:set>
                                    <p:animEffect transition="in" filter="fade">
                                      <p:cBhvr>
                                        <p:cTn id="7" dur="500"/>
                                        <p:tgtEl>
                                          <p:spTgt spid="22530">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2530">
                                            <p:txEl>
                                              <p:pRg st="1" end="1"/>
                                            </p:txEl>
                                          </p:spTgt>
                                        </p:tgtEl>
                                        <p:attrNameLst>
                                          <p:attrName>style.visibility</p:attrName>
                                        </p:attrNameLst>
                                      </p:cBhvr>
                                      <p:to>
                                        <p:strVal val="visible"/>
                                      </p:to>
                                    </p:set>
                                    <p:animEffect transition="in" filter="fade">
                                      <p:cBhvr>
                                        <p:cTn id="12" dur="500"/>
                                        <p:tgtEl>
                                          <p:spTgt spid="225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530">
                                            <p:txEl>
                                              <p:pRg st="2" end="2"/>
                                            </p:txEl>
                                          </p:spTgt>
                                        </p:tgtEl>
                                        <p:attrNameLst>
                                          <p:attrName>style.visibility</p:attrName>
                                        </p:attrNameLst>
                                      </p:cBhvr>
                                      <p:to>
                                        <p:strVal val="visible"/>
                                      </p:to>
                                    </p:set>
                                    <p:animEffect transition="in" filter="fade">
                                      <p:cBhvr>
                                        <p:cTn id="17" dur="500"/>
                                        <p:tgtEl>
                                          <p:spTgt spid="22530">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22530">
                                            <p:txEl>
                                              <p:pRg st="3" end="3"/>
                                            </p:txEl>
                                          </p:spTgt>
                                        </p:tgtEl>
                                        <p:attrNameLst>
                                          <p:attrName>style.visibility</p:attrName>
                                        </p:attrNameLst>
                                      </p:cBhvr>
                                      <p:to>
                                        <p:strVal val="visible"/>
                                      </p:to>
                                    </p:set>
                                    <p:animEffect transition="in" filter="fade">
                                      <p:cBhvr>
                                        <p:cTn id="22" dur="500"/>
                                        <p:tgtEl>
                                          <p:spTgt spid="22530">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nodeType="clickEffect">
                                  <p:stCondLst>
                                    <p:cond delay="0"/>
                                  </p:stCondLst>
                                  <p:childTnLst>
                                    <p:set>
                                      <p:cBhvr>
                                        <p:cTn id="26" dur="1" fill="hold">
                                          <p:stCondLst>
                                            <p:cond delay="0"/>
                                          </p:stCondLst>
                                        </p:cTn>
                                        <p:tgtEl>
                                          <p:spTgt spid="22530">
                                            <p:txEl>
                                              <p:pRg st="4" end="4"/>
                                            </p:txEl>
                                          </p:spTgt>
                                        </p:tgtEl>
                                        <p:attrNameLst>
                                          <p:attrName>style.visibility</p:attrName>
                                        </p:attrNameLst>
                                      </p:cBhvr>
                                      <p:to>
                                        <p:strVal val="visible"/>
                                      </p:to>
                                    </p:set>
                                    <p:animEffect transition="in" filter="fade">
                                      <p:cBhvr>
                                        <p:cTn id="27" dur="500"/>
                                        <p:tgtEl>
                                          <p:spTgt spid="22530">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nodeType="clickEffect">
                                  <p:stCondLst>
                                    <p:cond delay="0"/>
                                  </p:stCondLst>
                                  <p:childTnLst>
                                    <p:set>
                                      <p:cBhvr>
                                        <p:cTn id="31" dur="1" fill="hold">
                                          <p:stCondLst>
                                            <p:cond delay="0"/>
                                          </p:stCondLst>
                                        </p:cTn>
                                        <p:tgtEl>
                                          <p:spTgt spid="22530">
                                            <p:txEl>
                                              <p:pRg st="5" end="5"/>
                                            </p:txEl>
                                          </p:spTgt>
                                        </p:tgtEl>
                                        <p:attrNameLst>
                                          <p:attrName>style.visibility</p:attrName>
                                        </p:attrNameLst>
                                      </p:cBhvr>
                                      <p:to>
                                        <p:strVal val="visible"/>
                                      </p:to>
                                    </p:set>
                                    <p:animEffect transition="in" filter="fade">
                                      <p:cBhvr>
                                        <p:cTn id="32" dur="500"/>
                                        <p:tgtEl>
                                          <p:spTgt spid="2253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4_Watermark">
  <a:themeElements>
    <a:clrScheme name="2_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fontScheme name="2_Watermar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Watermark 1">
        <a:dk1>
          <a:srgbClr val="000000"/>
        </a:dk1>
        <a:lt1>
          <a:srgbClr val="FFFFFF"/>
        </a:lt1>
        <a:dk2>
          <a:srgbClr val="000000"/>
        </a:dk2>
        <a:lt2>
          <a:srgbClr val="808080"/>
        </a:lt2>
        <a:accent1>
          <a:srgbClr val="CCCCFF"/>
        </a:accent1>
        <a:accent2>
          <a:srgbClr val="D9D8EC"/>
        </a:accent2>
        <a:accent3>
          <a:srgbClr val="FFFFFF"/>
        </a:accent3>
        <a:accent4>
          <a:srgbClr val="000000"/>
        </a:accent4>
        <a:accent5>
          <a:srgbClr val="E2E2FF"/>
        </a:accent5>
        <a:accent6>
          <a:srgbClr val="C4C4D6"/>
        </a:accent6>
        <a:hlink>
          <a:srgbClr val="6767FF"/>
        </a:hlink>
        <a:folHlink>
          <a:srgbClr val="9933FF"/>
        </a:folHlink>
      </a:clrScheme>
      <a:clrMap bg1="lt1" tx1="dk1" bg2="lt2" tx2="dk2" accent1="accent1" accent2="accent2" accent3="accent3" accent4="accent4" accent5="accent5" accent6="accent6" hlink="hlink" folHlink="folHlink"/>
    </a:extraClrScheme>
    <a:extraClrScheme>
      <a:clrScheme name="2_Watermark 2">
        <a:dk1>
          <a:srgbClr val="000000"/>
        </a:dk1>
        <a:lt1>
          <a:srgbClr val="FFFFFF"/>
        </a:lt1>
        <a:dk2>
          <a:srgbClr val="666633"/>
        </a:dk2>
        <a:lt2>
          <a:srgbClr val="5F5F5F"/>
        </a:lt2>
        <a:accent1>
          <a:srgbClr val="FFCC00"/>
        </a:accent1>
        <a:accent2>
          <a:srgbClr val="EFF0B2"/>
        </a:accent2>
        <a:accent3>
          <a:srgbClr val="FFFFFF"/>
        </a:accent3>
        <a:accent4>
          <a:srgbClr val="000000"/>
        </a:accent4>
        <a:accent5>
          <a:srgbClr val="FFE2AA"/>
        </a:accent5>
        <a:accent6>
          <a:srgbClr val="D9D9A1"/>
        </a:accent6>
        <a:hlink>
          <a:srgbClr val="808000"/>
        </a:hlink>
        <a:folHlink>
          <a:srgbClr val="CCCC00"/>
        </a:folHlink>
      </a:clrScheme>
      <a:clrMap bg1="lt1" tx1="dk1" bg2="lt2" tx2="dk2" accent1="accent1" accent2="accent2" accent3="accent3" accent4="accent4" accent5="accent5" accent6="accent6" hlink="hlink" folHlink="folHlink"/>
    </a:extraClrScheme>
    <a:extraClrScheme>
      <a:clrScheme name="2_Watermark 3">
        <a:dk1>
          <a:srgbClr val="000000"/>
        </a:dk1>
        <a:lt1>
          <a:srgbClr val="FFFFFF"/>
        </a:lt1>
        <a:dk2>
          <a:srgbClr val="000000"/>
        </a:dk2>
        <a:lt2>
          <a:srgbClr val="666699"/>
        </a:lt2>
        <a:accent1>
          <a:srgbClr val="9BB0CB"/>
        </a:accent1>
        <a:accent2>
          <a:srgbClr val="D1E0CE"/>
        </a:accent2>
        <a:accent3>
          <a:srgbClr val="FFFFFF"/>
        </a:accent3>
        <a:accent4>
          <a:srgbClr val="000000"/>
        </a:accent4>
        <a:accent5>
          <a:srgbClr val="CBD4E2"/>
        </a:accent5>
        <a:accent6>
          <a:srgbClr val="BDCBBA"/>
        </a:accent6>
        <a:hlink>
          <a:srgbClr val="8EA642"/>
        </a:hlink>
        <a:folHlink>
          <a:srgbClr val="CCCC00"/>
        </a:folHlink>
      </a:clrScheme>
      <a:clrMap bg1="lt1" tx1="dk1" bg2="lt2" tx2="dk2" accent1="accent1" accent2="accent2" accent3="accent3" accent4="accent4" accent5="accent5" accent6="accent6" hlink="hlink" folHlink="folHlink"/>
    </a:extraClrScheme>
    <a:extraClrScheme>
      <a:clrScheme name="2_Watermark 4">
        <a:dk1>
          <a:srgbClr val="333300"/>
        </a:dk1>
        <a:lt1>
          <a:srgbClr val="FFFFCC"/>
        </a:lt1>
        <a:dk2>
          <a:srgbClr val="336600"/>
        </a:dk2>
        <a:lt2>
          <a:srgbClr val="FFFFCC"/>
        </a:lt2>
        <a:accent1>
          <a:srgbClr val="99CC00"/>
        </a:accent1>
        <a:accent2>
          <a:srgbClr val="669900"/>
        </a:accent2>
        <a:accent3>
          <a:srgbClr val="ADB8AA"/>
        </a:accent3>
        <a:accent4>
          <a:srgbClr val="DADAAE"/>
        </a:accent4>
        <a:accent5>
          <a:srgbClr val="CAE2AA"/>
        </a:accent5>
        <a:accent6>
          <a:srgbClr val="5C8A00"/>
        </a:accent6>
        <a:hlink>
          <a:srgbClr val="CC9900"/>
        </a:hlink>
        <a:folHlink>
          <a:srgbClr val="FFCC00"/>
        </a:folHlink>
      </a:clrScheme>
      <a:clrMap bg1="dk2" tx1="lt1" bg2="dk1" tx2="lt2" accent1="accent1" accent2="accent2" accent3="accent3" accent4="accent4" accent5="accent5" accent6="accent6" hlink="hlink" folHlink="folHlink"/>
    </a:extraClrScheme>
    <a:extraClrScheme>
      <a:clrScheme name="2_Watermark 5">
        <a:dk1>
          <a:srgbClr val="424458"/>
        </a:dk1>
        <a:lt1>
          <a:srgbClr val="FFFFFF"/>
        </a:lt1>
        <a:dk2>
          <a:srgbClr val="004A48"/>
        </a:dk2>
        <a:lt2>
          <a:srgbClr val="FFFFFF"/>
        </a:lt2>
        <a:accent1>
          <a:srgbClr val="83B200"/>
        </a:accent1>
        <a:accent2>
          <a:srgbClr val="006260"/>
        </a:accent2>
        <a:accent3>
          <a:srgbClr val="AAB1B1"/>
        </a:accent3>
        <a:accent4>
          <a:srgbClr val="DADADA"/>
        </a:accent4>
        <a:accent5>
          <a:srgbClr val="C1D5AA"/>
        </a:accent5>
        <a:accent6>
          <a:srgbClr val="005856"/>
        </a:accent6>
        <a:hlink>
          <a:srgbClr val="6666FF"/>
        </a:hlink>
        <a:folHlink>
          <a:srgbClr val="B2B2B2"/>
        </a:folHlink>
      </a:clrScheme>
      <a:clrMap bg1="dk2" tx1="lt1" bg2="dk1" tx2="lt2" accent1="accent1" accent2="accent2" accent3="accent3" accent4="accent4" accent5="accent5" accent6="accent6" hlink="hlink" folHlink="folHlink"/>
    </a:extraClrScheme>
    <a:extraClrScheme>
      <a:clrScheme name="2_Watermark 6">
        <a:dk1>
          <a:srgbClr val="000000"/>
        </a:dk1>
        <a:lt1>
          <a:srgbClr val="FFFFFF"/>
        </a:lt1>
        <a:dk2>
          <a:srgbClr val="1C2046"/>
        </a:dk2>
        <a:lt2>
          <a:srgbClr val="FFFFFF"/>
        </a:lt2>
        <a:accent1>
          <a:srgbClr val="00CCFF"/>
        </a:accent1>
        <a:accent2>
          <a:srgbClr val="2D226E"/>
        </a:accent2>
        <a:accent3>
          <a:srgbClr val="ABABB0"/>
        </a:accent3>
        <a:accent4>
          <a:srgbClr val="DADADA"/>
        </a:accent4>
        <a:accent5>
          <a:srgbClr val="AAE2FF"/>
        </a:accent5>
        <a:accent6>
          <a:srgbClr val="281E63"/>
        </a:accent6>
        <a:hlink>
          <a:srgbClr val="666699"/>
        </a:hlink>
        <a:folHlink>
          <a:srgbClr val="9999FF"/>
        </a:folHlink>
      </a:clrScheme>
      <a:clrMap bg1="dk2" tx1="lt1" bg2="dk1" tx2="lt2" accent1="accent1" accent2="accent2" accent3="accent3" accent4="accent4" accent5="accent5" accent6="accent6" hlink="hlink" folHlink="folHlink"/>
    </a:extraClrScheme>
    <a:extraClrScheme>
      <a:clrScheme name="2_Watermark 7">
        <a:dk1>
          <a:srgbClr val="424458"/>
        </a:dk1>
        <a:lt1>
          <a:srgbClr val="FFFFFF"/>
        </a:lt1>
        <a:dk2>
          <a:srgbClr val="000066"/>
        </a:dk2>
        <a:lt2>
          <a:srgbClr val="FFFFFF"/>
        </a:lt2>
        <a:accent1>
          <a:srgbClr val="6666FF"/>
        </a:accent1>
        <a:accent2>
          <a:srgbClr val="333399"/>
        </a:accent2>
        <a:accent3>
          <a:srgbClr val="AAAAB8"/>
        </a:accent3>
        <a:accent4>
          <a:srgbClr val="DADADA"/>
        </a:accent4>
        <a:accent5>
          <a:srgbClr val="B8B8FF"/>
        </a:accent5>
        <a:accent6>
          <a:srgbClr val="2D2D8A"/>
        </a:accent6>
        <a:hlink>
          <a:srgbClr val="FF9900"/>
        </a:hlink>
        <a:folHlink>
          <a:srgbClr val="CCCC00"/>
        </a:folHlink>
      </a:clrScheme>
      <a:clrMap bg1="dk2" tx1="lt1" bg2="dk1" tx2="lt2" accent1="accent1" accent2="accent2" accent3="accent3" accent4="accent4" accent5="accent5" accent6="accent6" hlink="hlink" folHlink="folHlink"/>
    </a:extraClrScheme>
    <a:extraClrScheme>
      <a:clrScheme name="2_Watermark 8">
        <a:dk1>
          <a:srgbClr val="1C1C1C"/>
        </a:dk1>
        <a:lt1>
          <a:srgbClr val="FFFFCC"/>
        </a:lt1>
        <a:dk2>
          <a:srgbClr val="390B20"/>
        </a:dk2>
        <a:lt2>
          <a:srgbClr val="FFFFCC"/>
        </a:lt2>
        <a:accent1>
          <a:srgbClr val="FF916F"/>
        </a:accent1>
        <a:accent2>
          <a:srgbClr val="561450"/>
        </a:accent2>
        <a:accent3>
          <a:srgbClr val="AEAAAB"/>
        </a:accent3>
        <a:accent4>
          <a:srgbClr val="DADAAE"/>
        </a:accent4>
        <a:accent5>
          <a:srgbClr val="FFC7BB"/>
        </a:accent5>
        <a:accent6>
          <a:srgbClr val="4D1148"/>
        </a:accent6>
        <a:hlink>
          <a:srgbClr val="637D95"/>
        </a:hlink>
        <a:folHlink>
          <a:srgbClr val="FFCC00"/>
        </a:folHlink>
      </a:clrScheme>
      <a:clrMap bg1="dk2" tx1="lt1" bg2="dk1" tx2="lt2" accent1="accent1" accent2="accent2" accent3="accent3" accent4="accent4" accent5="accent5" accent6="accent6" hlink="hlink" folHlink="folHlink"/>
    </a:extraClrScheme>
    <a:extraClrScheme>
      <a:clrScheme name="2_Watermark 9">
        <a:dk1>
          <a:srgbClr val="4C0000"/>
        </a:dk1>
        <a:lt1>
          <a:srgbClr val="FFFFFF"/>
        </a:lt1>
        <a:dk2>
          <a:srgbClr val="722104"/>
        </a:dk2>
        <a:lt2>
          <a:srgbClr val="FFFFFF"/>
        </a:lt2>
        <a:accent1>
          <a:srgbClr val="CC6600"/>
        </a:accent1>
        <a:accent2>
          <a:srgbClr val="8A2E00"/>
        </a:accent2>
        <a:accent3>
          <a:srgbClr val="BCABAA"/>
        </a:accent3>
        <a:accent4>
          <a:srgbClr val="DADADA"/>
        </a:accent4>
        <a:accent5>
          <a:srgbClr val="E2B8AA"/>
        </a:accent5>
        <a:accent6>
          <a:srgbClr val="7D2900"/>
        </a:accent6>
        <a:hlink>
          <a:srgbClr val="FFCC00"/>
        </a:hlink>
        <a:folHlink>
          <a:srgbClr val="FF99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3115</TotalTime>
  <Words>1883</Words>
  <Application>Microsoft Office PowerPoint</Application>
  <PresentationFormat>On-screen Show (4:3)</PresentationFormat>
  <Paragraphs>395</Paragraphs>
  <Slides>35</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35</vt:i4>
      </vt:variant>
    </vt:vector>
  </HeadingPairs>
  <TitlesOfParts>
    <vt:vector size="45" baseType="lpstr">
      <vt:lpstr>Garamond</vt:lpstr>
      <vt:lpstr>Helvetica</vt:lpstr>
      <vt:lpstr>Times</vt:lpstr>
      <vt:lpstr>Times New Roman</vt:lpstr>
      <vt:lpstr>MS PGothic</vt:lpstr>
      <vt:lpstr>Arial</vt:lpstr>
      <vt:lpstr>Wingdings</vt:lpstr>
      <vt:lpstr>Courier New</vt:lpstr>
      <vt:lpstr>Courier</vt:lpstr>
      <vt:lpstr>4_Watermark</vt:lpstr>
      <vt:lpstr>Објектно орјентисано програмирање</vt:lpstr>
      <vt:lpstr>Енумерисани и генерички типови</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Захвалница</vt:lpstr>
    </vt:vector>
  </TitlesOfParts>
  <Company>Matf</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OOP</dc:subject>
  <dc:creator>Vladimir Filipovic;Dusan Tosic</dc:creator>
  <cp:lastModifiedBy>aca</cp:lastModifiedBy>
  <cp:revision>301</cp:revision>
  <dcterms:created xsi:type="dcterms:W3CDTF">2003-11-08T20:42:39Z</dcterms:created>
  <dcterms:modified xsi:type="dcterms:W3CDTF">2016-05-18T16:12:40Z</dcterms:modified>
</cp:coreProperties>
</file>

<file path=docProps/thumbnail.jpeg>
</file>